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55"/>
  </p:notesMasterIdLst>
  <p:handoutMasterIdLst>
    <p:handoutMasterId r:id="rId56"/>
  </p:handoutMasterIdLst>
  <p:sldIdLst>
    <p:sldId id="256" r:id="rId3"/>
    <p:sldId id="265" r:id="rId4"/>
    <p:sldId id="266" r:id="rId5"/>
    <p:sldId id="280" r:id="rId6"/>
    <p:sldId id="279" r:id="rId7"/>
    <p:sldId id="290" r:id="rId8"/>
    <p:sldId id="267" r:id="rId9"/>
    <p:sldId id="281" r:id="rId10"/>
    <p:sldId id="282" r:id="rId11"/>
    <p:sldId id="270" r:id="rId12"/>
    <p:sldId id="297" r:id="rId13"/>
    <p:sldId id="283" r:id="rId14"/>
    <p:sldId id="292" r:id="rId15"/>
    <p:sldId id="299" r:id="rId16"/>
    <p:sldId id="285" r:id="rId17"/>
    <p:sldId id="325" r:id="rId18"/>
    <p:sldId id="293" r:id="rId19"/>
    <p:sldId id="284" r:id="rId20"/>
    <p:sldId id="286" r:id="rId21"/>
    <p:sldId id="306" r:id="rId22"/>
    <p:sldId id="300" r:id="rId23"/>
    <p:sldId id="305" r:id="rId24"/>
    <p:sldId id="302" r:id="rId25"/>
    <p:sldId id="291" r:id="rId26"/>
    <p:sldId id="303" r:id="rId27"/>
    <p:sldId id="304" r:id="rId28"/>
    <p:sldId id="327" r:id="rId29"/>
    <p:sldId id="328" r:id="rId30"/>
    <p:sldId id="329" r:id="rId31"/>
    <p:sldId id="301" r:id="rId32"/>
    <p:sldId id="307" r:id="rId33"/>
    <p:sldId id="308" r:id="rId34"/>
    <p:sldId id="309" r:id="rId35"/>
    <p:sldId id="311" r:id="rId36"/>
    <p:sldId id="312" r:id="rId37"/>
    <p:sldId id="322" r:id="rId38"/>
    <p:sldId id="323" r:id="rId39"/>
    <p:sldId id="287" r:id="rId40"/>
    <p:sldId id="288" r:id="rId41"/>
    <p:sldId id="313" r:id="rId42"/>
    <p:sldId id="324" r:id="rId43"/>
    <p:sldId id="314" r:id="rId44"/>
    <p:sldId id="315" r:id="rId45"/>
    <p:sldId id="316" r:id="rId46"/>
    <p:sldId id="317" r:id="rId47"/>
    <p:sldId id="318" r:id="rId48"/>
    <p:sldId id="319" r:id="rId49"/>
    <p:sldId id="320" r:id="rId50"/>
    <p:sldId id="321" r:id="rId51"/>
    <p:sldId id="289" r:id="rId52"/>
    <p:sldId id="326" r:id="rId53"/>
    <p:sldId id="278" r:id="rId54"/>
  </p:sldIdLst>
  <p:sldSz cx="12188825" cy="6858000"/>
  <p:notesSz cx="6954838"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200">
          <p15:clr>
            <a:srgbClr val="A4A3A4"/>
          </p15:clr>
        </p15:guide>
        <p15:guide id="3" orient="horz" pos="3888">
          <p15:clr>
            <a:srgbClr val="A4A3A4"/>
          </p15:clr>
        </p15:guide>
        <p15:guide id="4" orient="horz" pos="2880">
          <p15:clr>
            <a:srgbClr val="A4A3A4"/>
          </p15:clr>
        </p15:guide>
        <p15:guide id="5" orient="horz" pos="3216">
          <p15:clr>
            <a:srgbClr val="A4A3A4"/>
          </p15:clr>
        </p15:guide>
        <p15:guide id="6" orient="horz" pos="816">
          <p15:clr>
            <a:srgbClr val="A4A3A4"/>
          </p15:clr>
        </p15:guide>
        <p15:guide id="7" orient="horz" pos="175">
          <p15:clr>
            <a:srgbClr val="A4A3A4"/>
          </p15:clr>
        </p15:guide>
        <p15:guide id="8" pos="3839">
          <p15:clr>
            <a:srgbClr val="A4A3A4"/>
          </p15:clr>
        </p15:guide>
        <p15:guide id="9" pos="959">
          <p15:clr>
            <a:srgbClr val="A4A3A4"/>
          </p15:clr>
        </p15:guide>
        <p15:guide id="10" pos="6719">
          <p15:clr>
            <a:srgbClr val="A4A3A4"/>
          </p15:clr>
        </p15:guide>
        <p15:guide id="11" pos="6143">
          <p15:clr>
            <a:srgbClr val="A4A3A4"/>
          </p15:clr>
        </p15:guide>
        <p15:guide id="12" pos="2831">
          <p15:clr>
            <a:srgbClr val="A4A3A4"/>
          </p15:clr>
        </p15:guide>
      </p15:sldGuideLst>
    </p:ext>
    <p:ext uri="{2D200454-40CA-4A62-9FC3-DE9A4176ACB9}">
      <p15:notesGuideLst xmlns:p15="http://schemas.microsoft.com/office/powerpoint/2012/main">
        <p15:guide id="1" orient="horz" pos="2910"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3933" autoAdjust="0"/>
  </p:normalViewPr>
  <p:slideViewPr>
    <p:cSldViewPr>
      <p:cViewPr varScale="1">
        <p:scale>
          <a:sx n="68" d="100"/>
          <a:sy n="68" d="100"/>
        </p:scale>
        <p:origin x="738" y="366"/>
      </p:cViewPr>
      <p:guideLst>
        <p:guide orient="horz" pos="2160"/>
        <p:guide orient="horz" pos="1200"/>
        <p:guide orient="horz" pos="3888"/>
        <p:guide orient="horz" pos="2880"/>
        <p:guide orient="horz" pos="3216"/>
        <p:guide orient="horz" pos="816"/>
        <p:guide orient="horz" pos="175"/>
        <p:guide pos="3839"/>
        <p:guide pos="959"/>
        <p:guide pos="6719"/>
        <p:guide pos="6143"/>
        <p:guide pos="2831"/>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2538" y="96"/>
      </p:cViewPr>
      <p:guideLst>
        <p:guide orient="horz" pos="2910"/>
        <p:guide pos="219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1963"/>
          </a:xfrm>
          <a:prstGeom prst="rect">
            <a:avLst/>
          </a:prstGeom>
        </p:spPr>
        <p:txBody>
          <a:bodyPr vert="horz" lIns="92537" tIns="46269" rIns="92537" bIns="46269" rtlCol="0"/>
          <a:lstStyle>
            <a:lvl1pPr algn="l">
              <a:defRPr sz="1200"/>
            </a:lvl1pPr>
          </a:lstStyle>
          <a:p>
            <a:endParaRPr/>
          </a:p>
        </p:txBody>
      </p:sp>
      <p:sp>
        <p:nvSpPr>
          <p:cNvPr id="3" name="Date Placeholder 2"/>
          <p:cNvSpPr>
            <a:spLocks noGrp="1"/>
          </p:cNvSpPr>
          <p:nvPr>
            <p:ph type="dt" sz="quarter" idx="1"/>
          </p:nvPr>
        </p:nvSpPr>
        <p:spPr>
          <a:xfrm>
            <a:off x="3939466" y="0"/>
            <a:ext cx="3013763" cy="461963"/>
          </a:xfrm>
          <a:prstGeom prst="rect">
            <a:avLst/>
          </a:prstGeom>
        </p:spPr>
        <p:txBody>
          <a:bodyPr vert="horz" lIns="92537" tIns="46269" rIns="92537" bIns="46269" rtlCol="0"/>
          <a:lstStyle>
            <a:lvl1pPr algn="r">
              <a:defRPr sz="1200"/>
            </a:lvl1pPr>
          </a:lstStyle>
          <a:p>
            <a:fld id="{784AA43A-3F76-4A13-9CD6-36134EB429E3}" type="datetimeFigureOut">
              <a:rPr lang="en-US"/>
              <a:t>1/29/2020</a:t>
            </a:fld>
            <a:endParaRPr/>
          </a:p>
        </p:txBody>
      </p:sp>
      <p:sp>
        <p:nvSpPr>
          <p:cNvPr id="4" name="Footer Placeholder 3"/>
          <p:cNvSpPr>
            <a:spLocks noGrp="1"/>
          </p:cNvSpPr>
          <p:nvPr>
            <p:ph type="ftr" sz="quarter" idx="2"/>
          </p:nvPr>
        </p:nvSpPr>
        <p:spPr>
          <a:xfrm>
            <a:off x="0" y="8775684"/>
            <a:ext cx="3013763" cy="461963"/>
          </a:xfrm>
          <a:prstGeom prst="rect">
            <a:avLst/>
          </a:prstGeom>
        </p:spPr>
        <p:txBody>
          <a:bodyPr vert="horz" lIns="92537" tIns="46269" rIns="92537" bIns="46269" rtlCol="0" anchor="b"/>
          <a:lstStyle>
            <a:lvl1pPr algn="l">
              <a:defRPr sz="1200"/>
            </a:lvl1pPr>
          </a:lstStyle>
          <a:p>
            <a:endParaRPr/>
          </a:p>
        </p:txBody>
      </p:sp>
      <p:sp>
        <p:nvSpPr>
          <p:cNvPr id="5" name="Slide Number Placeholder 4"/>
          <p:cNvSpPr>
            <a:spLocks noGrp="1"/>
          </p:cNvSpPr>
          <p:nvPr>
            <p:ph type="sldNum" sz="quarter" idx="3"/>
          </p:nvPr>
        </p:nvSpPr>
        <p:spPr>
          <a:xfrm>
            <a:off x="3939466" y="8775684"/>
            <a:ext cx="3013763" cy="461963"/>
          </a:xfrm>
          <a:prstGeom prst="rect">
            <a:avLst/>
          </a:prstGeom>
        </p:spPr>
        <p:txBody>
          <a:bodyPr vert="horz" lIns="92537" tIns="46269" rIns="92537" bIns="46269"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1963"/>
          </a:xfrm>
          <a:prstGeom prst="rect">
            <a:avLst/>
          </a:prstGeom>
        </p:spPr>
        <p:txBody>
          <a:bodyPr vert="horz" lIns="92537" tIns="46269" rIns="92537" bIns="46269" rtlCol="0"/>
          <a:lstStyle>
            <a:lvl1pPr algn="l">
              <a:defRPr sz="1200"/>
            </a:lvl1pPr>
          </a:lstStyle>
          <a:p>
            <a:endParaRPr/>
          </a:p>
        </p:txBody>
      </p:sp>
      <p:sp>
        <p:nvSpPr>
          <p:cNvPr id="3" name="Date Placeholder 2"/>
          <p:cNvSpPr>
            <a:spLocks noGrp="1"/>
          </p:cNvSpPr>
          <p:nvPr>
            <p:ph type="dt" idx="1"/>
          </p:nvPr>
        </p:nvSpPr>
        <p:spPr>
          <a:xfrm>
            <a:off x="3939466" y="0"/>
            <a:ext cx="3013763" cy="461963"/>
          </a:xfrm>
          <a:prstGeom prst="rect">
            <a:avLst/>
          </a:prstGeom>
        </p:spPr>
        <p:txBody>
          <a:bodyPr vert="horz" lIns="92537" tIns="46269" rIns="92537" bIns="46269" rtlCol="0"/>
          <a:lstStyle>
            <a:lvl1pPr algn="r">
              <a:defRPr sz="1200"/>
            </a:lvl1pPr>
          </a:lstStyle>
          <a:p>
            <a:fld id="{5F674A4F-2B7A-4ECB-A400-260B2FFC03C1}" type="datetimeFigureOut">
              <a:rPr lang="en-US"/>
              <a:t>1/29/2020</a:t>
            </a:fld>
            <a:endParaRPr/>
          </a:p>
        </p:txBody>
      </p:sp>
      <p:sp>
        <p:nvSpPr>
          <p:cNvPr id="4" name="Slide Image Placeholder 3"/>
          <p:cNvSpPr>
            <a:spLocks noGrp="1" noRot="1" noChangeAspect="1"/>
          </p:cNvSpPr>
          <p:nvPr>
            <p:ph type="sldImg" idx="2"/>
          </p:nvPr>
        </p:nvSpPr>
        <p:spPr>
          <a:xfrm>
            <a:off x="398463" y="693738"/>
            <a:ext cx="6157912" cy="3463925"/>
          </a:xfrm>
          <a:prstGeom prst="rect">
            <a:avLst/>
          </a:prstGeom>
          <a:noFill/>
          <a:ln w="12700">
            <a:solidFill>
              <a:prstClr val="black"/>
            </a:solidFill>
          </a:ln>
        </p:spPr>
        <p:txBody>
          <a:bodyPr vert="horz" lIns="92537" tIns="46269" rIns="92537" bIns="46269" rtlCol="0" anchor="ctr"/>
          <a:lstStyle/>
          <a:p>
            <a:endParaRPr/>
          </a:p>
        </p:txBody>
      </p:sp>
      <p:sp>
        <p:nvSpPr>
          <p:cNvPr id="5" name="Notes Placeholder 4"/>
          <p:cNvSpPr>
            <a:spLocks noGrp="1"/>
          </p:cNvSpPr>
          <p:nvPr>
            <p:ph type="body" sz="quarter" idx="3"/>
          </p:nvPr>
        </p:nvSpPr>
        <p:spPr>
          <a:xfrm>
            <a:off x="695484" y="4388644"/>
            <a:ext cx="5563870" cy="4157663"/>
          </a:xfrm>
          <a:prstGeom prst="rect">
            <a:avLst/>
          </a:prstGeom>
        </p:spPr>
        <p:txBody>
          <a:bodyPr vert="horz" lIns="92537" tIns="46269" rIns="92537" bIns="4626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775684"/>
            <a:ext cx="3013763" cy="461963"/>
          </a:xfrm>
          <a:prstGeom prst="rect">
            <a:avLst/>
          </a:prstGeom>
        </p:spPr>
        <p:txBody>
          <a:bodyPr vert="horz" lIns="92537" tIns="46269" rIns="92537" bIns="46269" rtlCol="0" anchor="b"/>
          <a:lstStyle>
            <a:lvl1pPr algn="l">
              <a:defRPr sz="1200"/>
            </a:lvl1pPr>
          </a:lstStyle>
          <a:p>
            <a:endParaRPr/>
          </a:p>
        </p:txBody>
      </p:sp>
      <p:sp>
        <p:nvSpPr>
          <p:cNvPr id="7" name="Slide Number Placeholder 6"/>
          <p:cNvSpPr>
            <a:spLocks noGrp="1"/>
          </p:cNvSpPr>
          <p:nvPr>
            <p:ph type="sldNum" sz="quarter" idx="5"/>
          </p:nvPr>
        </p:nvSpPr>
        <p:spPr>
          <a:xfrm>
            <a:off x="3939466" y="8775684"/>
            <a:ext cx="3013763" cy="461963"/>
          </a:xfrm>
          <a:prstGeom prst="rect">
            <a:avLst/>
          </a:prstGeom>
        </p:spPr>
        <p:txBody>
          <a:bodyPr vert="horz" lIns="92537" tIns="46269" rIns="92537" bIns="46269"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6" name="line"/>
          <p:cNvGrpSpPr/>
          <p:nvPr/>
        </p:nvGrpSpPr>
        <p:grpSpPr bwMode="invGray">
          <a:xfrm>
            <a:off x="1584896" y="4724400"/>
            <a:ext cx="8631936" cy="64008"/>
            <a:chOff x="-4110038" y="2703513"/>
            <a:chExt cx="17394239" cy="160336"/>
          </a:xfrm>
          <a:solidFill>
            <a:schemeClr val="tx2"/>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spTree>
    <p:extLst>
      <p:ext uri="{BB962C8B-B14F-4D97-AF65-F5344CB8AC3E}">
        <p14:creationId xmlns:p14="http://schemas.microsoft.com/office/powerpoint/2010/main" val="278551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pSp>
        <p:nvGrpSpPr>
          <p:cNvPr id="167" name="line"/>
          <p:cNvGrpSpPr/>
          <p:nvPr/>
        </p:nvGrpSpPr>
        <p:grpSpPr bwMode="invGray">
          <a:xfrm>
            <a:off x="1522413" y="1514475"/>
            <a:ext cx="10569575" cy="64008"/>
            <a:chOff x="1522413" y="1514475"/>
            <a:chExt cx="10569575" cy="64008"/>
          </a:xfrm>
          <a:solidFill>
            <a:schemeClr val="tx2"/>
          </a:solidFill>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Date Placeholder 3"/>
          <p:cNvSpPr>
            <a:spLocks noGrp="1"/>
          </p:cNvSpPr>
          <p:nvPr>
            <p:ph type="dt" sz="half" idx="10"/>
          </p:nvPr>
        </p:nvSpPr>
        <p:spPr/>
        <p:txBody>
          <a:bodyPr/>
          <a:lstStyle/>
          <a:p>
            <a:fld id="{9AFE8FB1-0A7A-443E-AAF7-31D4FA1AA312}"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spTree>
    <p:extLst>
      <p:ext uri="{BB962C8B-B14F-4D97-AF65-F5344CB8AC3E}">
        <p14:creationId xmlns:p14="http://schemas.microsoft.com/office/powerpoint/2010/main" val="308576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255" name="line"/>
          <p:cNvGrpSpPr/>
          <p:nvPr/>
        </p:nvGrpSpPr>
        <p:grpSpPr bwMode="invGray">
          <a:xfrm>
            <a:off x="1584896" y="4724400"/>
            <a:ext cx="8631936" cy="64008"/>
            <a:chOff x="-4110038" y="2703513"/>
            <a:chExt cx="17394239" cy="160336"/>
          </a:xfrm>
          <a:solidFill>
            <a:schemeClr val="tx2"/>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4" name="Date Placeholder 3"/>
          <p:cNvSpPr>
            <a:spLocks noGrp="1"/>
          </p:cNvSpPr>
          <p:nvPr>
            <p:ph type="dt" sz="half" idx="10"/>
          </p:nvPr>
        </p:nvSpPr>
        <p:spPr/>
        <p:txBody>
          <a:bodyPr/>
          <a:lstStyle/>
          <a:p>
            <a:fld id="{9AFE8FB1-0A7A-443E-AAF7-31D4FA1AA312}"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spTree>
    <p:extLst>
      <p:ext uri="{BB962C8B-B14F-4D97-AF65-F5344CB8AC3E}">
        <p14:creationId xmlns:p14="http://schemas.microsoft.com/office/powerpoint/2010/main" val="124563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158" name="line"/>
          <p:cNvGrpSpPr/>
          <p:nvPr/>
        </p:nvGrpSpPr>
        <p:grpSpPr bwMode="invGray">
          <a:xfrm>
            <a:off x="1522413" y="1514475"/>
            <a:ext cx="10569575" cy="64008"/>
            <a:chOff x="1522413" y="1514475"/>
            <a:chExt cx="10569575" cy="64008"/>
          </a:xfrm>
          <a:solidFill>
            <a:schemeClr val="tx2"/>
          </a:solidFill>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5" name="Date Placeholder 4"/>
          <p:cNvSpPr>
            <a:spLocks noGrp="1"/>
          </p:cNvSpPr>
          <p:nvPr>
            <p:ph type="dt" sz="half" idx="10"/>
          </p:nvPr>
        </p:nvSpPr>
        <p:spPr/>
        <p:txBody>
          <a:bodyPr/>
          <a:lstStyle/>
          <a:p>
            <a:fld id="{9AFE8FB1-0A7A-443E-AAF7-31D4FA1AA312}"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spTree>
    <p:extLst>
      <p:ext uri="{BB962C8B-B14F-4D97-AF65-F5344CB8AC3E}">
        <p14:creationId xmlns:p14="http://schemas.microsoft.com/office/powerpoint/2010/main" val="296596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pSp>
        <p:nvGrpSpPr>
          <p:cNvPr id="160" name="line"/>
          <p:cNvGrpSpPr/>
          <p:nvPr/>
        </p:nvGrpSpPr>
        <p:grpSpPr bwMode="invGray">
          <a:xfrm>
            <a:off x="1522413" y="1514475"/>
            <a:ext cx="10569575" cy="64008"/>
            <a:chOff x="1522413" y="1514475"/>
            <a:chExt cx="10569575" cy="64008"/>
          </a:xfrm>
          <a:solidFill>
            <a:schemeClr val="tx2"/>
          </a:solidFill>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7" name="Date Placeholder 6"/>
          <p:cNvSpPr>
            <a:spLocks noGrp="1"/>
          </p:cNvSpPr>
          <p:nvPr>
            <p:ph type="dt" sz="half" idx="10"/>
          </p:nvPr>
        </p:nvSpPr>
        <p:spPr/>
        <p:txBody>
          <a:bodyPr/>
          <a:lstStyle/>
          <a:p>
            <a:fld id="{9AFE8FB1-0A7A-443E-AAF7-31D4FA1AA312}" type="datetimeFigureOut">
              <a:rPr lang="en-US" smtClean="0"/>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BA54BD-C84D-46CE-8B72-31BFB26ABA43}" type="slidenum">
              <a:rPr lang="en-US" smtClean="0"/>
              <a:t>‹#›</a:t>
            </a:fld>
            <a:endParaRPr lang="en-US"/>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spTree>
    <p:extLst>
      <p:ext uri="{BB962C8B-B14F-4D97-AF65-F5344CB8AC3E}">
        <p14:creationId xmlns:p14="http://schemas.microsoft.com/office/powerpoint/2010/main" val="230744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156" name="line"/>
          <p:cNvGrpSpPr/>
          <p:nvPr/>
        </p:nvGrpSpPr>
        <p:grpSpPr bwMode="invGray">
          <a:xfrm>
            <a:off x="1522413" y="1514475"/>
            <a:ext cx="10569575" cy="64008"/>
            <a:chOff x="1522413" y="1514475"/>
            <a:chExt cx="10569575" cy="64008"/>
          </a:xfrm>
          <a:solidFill>
            <a:schemeClr val="tx2"/>
          </a:solidFill>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Date Placeholder 2"/>
          <p:cNvSpPr>
            <a:spLocks noGrp="1"/>
          </p:cNvSpPr>
          <p:nvPr>
            <p:ph type="dt" sz="half" idx="10"/>
          </p:nvPr>
        </p:nvSpPr>
        <p:spPr/>
        <p:txBody>
          <a:bodyPr/>
          <a:lstStyle/>
          <a:p>
            <a:fld id="{9AFE8FB1-0A7A-443E-AAF7-31D4FA1AA312}" type="datetimeFigureOut">
              <a:rPr lang="en-US" smtClean="0"/>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BA54BD-C84D-46CE-8B72-31BFB26ABA43}"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29579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smtClean="0"/>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5349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615" name="frame"/>
          <p:cNvGrpSpPr/>
          <p:nvPr/>
        </p:nvGrpSpPr>
        <p:grpSpPr bwMode="invGray">
          <a:xfrm>
            <a:off x="4417839" y="1630821"/>
            <a:ext cx="6291028" cy="4575885"/>
            <a:chOff x="4417839" y="1630821"/>
            <a:chExt cx="6291028" cy="4575885"/>
          </a:xfrm>
          <a:solidFill>
            <a:schemeClr val="tx2"/>
          </a:solidFill>
        </p:grpSpPr>
        <p:grpSp>
          <p:nvGrpSpPr>
            <p:cNvPr id="616" name="Group 615"/>
            <p:cNvGrpSpPr/>
            <p:nvPr/>
          </p:nvGrpSpPr>
          <p:grpSpPr bwMode="invGray">
            <a:xfrm>
              <a:off x="5414491" y="1630821"/>
              <a:ext cx="5294376" cy="4114800"/>
              <a:chOff x="3310555" y="716546"/>
              <a:chExt cx="5294376" cy="4114800"/>
            </a:xfrm>
            <a:grpFill/>
          </p:grpSpPr>
          <p:grpSp>
            <p:nvGrpSpPr>
              <p:cNvPr id="768" name="Group 767"/>
              <p:cNvGrpSpPr/>
              <p:nvPr/>
            </p:nvGrpSpPr>
            <p:grpSpPr bwMode="invGray">
              <a:xfrm flipH="1">
                <a:off x="3310555" y="737968"/>
                <a:ext cx="5294376" cy="54864"/>
                <a:chOff x="1522413" y="1514475"/>
                <a:chExt cx="10569575" cy="64008"/>
              </a:xfrm>
              <a:grp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grp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a:grpFill/>
          </p:grpSpPr>
          <p:grpSp>
            <p:nvGrpSpPr>
              <p:cNvPr id="618" name="Group 617"/>
              <p:cNvGrpSpPr/>
              <p:nvPr/>
            </p:nvGrpSpPr>
            <p:grpSpPr bwMode="invGray">
              <a:xfrm flipH="1">
                <a:off x="3310555" y="737968"/>
                <a:ext cx="5294376" cy="54864"/>
                <a:chOff x="1522413" y="1514475"/>
                <a:chExt cx="10569575" cy="64008"/>
              </a:xfrm>
              <a:grp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grp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5" name="Date Placeholder 4"/>
          <p:cNvSpPr>
            <a:spLocks noGrp="1"/>
          </p:cNvSpPr>
          <p:nvPr>
            <p:ph type="dt" sz="half" idx="10"/>
          </p:nvPr>
        </p:nvSpPr>
        <p:spPr/>
        <p:txBody>
          <a:bodyPr/>
          <a:lstStyle/>
          <a:p>
            <a:fld id="{9AFE8FB1-0A7A-443E-AAF7-31D4FA1AA312}"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Tree>
    <p:extLst>
      <p:ext uri="{BB962C8B-B14F-4D97-AF65-F5344CB8AC3E}">
        <p14:creationId xmlns:p14="http://schemas.microsoft.com/office/powerpoint/2010/main" val="125766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614" name="frame"/>
          <p:cNvGrpSpPr/>
          <p:nvPr/>
        </p:nvGrpSpPr>
        <p:grpSpPr bwMode="invGray">
          <a:xfrm flipH="1">
            <a:off x="1447500" y="1630821"/>
            <a:ext cx="6291028" cy="4575885"/>
            <a:chOff x="4417839" y="1630821"/>
            <a:chExt cx="6291028" cy="4575885"/>
          </a:xfrm>
          <a:solidFill>
            <a:schemeClr val="tx2"/>
          </a:solidFill>
        </p:grpSpPr>
        <p:grpSp>
          <p:nvGrpSpPr>
            <p:cNvPr id="615" name="Group 614"/>
            <p:cNvGrpSpPr/>
            <p:nvPr/>
          </p:nvGrpSpPr>
          <p:grpSpPr bwMode="invGray">
            <a:xfrm>
              <a:off x="5414491" y="1630821"/>
              <a:ext cx="5294376" cy="4114800"/>
              <a:chOff x="3310555" y="716546"/>
              <a:chExt cx="5294376" cy="4114800"/>
            </a:xfrm>
            <a:grpFill/>
          </p:grpSpPr>
          <p:grpSp>
            <p:nvGrpSpPr>
              <p:cNvPr id="767" name="Group 766"/>
              <p:cNvGrpSpPr/>
              <p:nvPr/>
            </p:nvGrpSpPr>
            <p:grpSpPr bwMode="invGray">
              <a:xfrm flipH="1">
                <a:off x="3310555" y="737968"/>
                <a:ext cx="5294376" cy="54864"/>
                <a:chOff x="1522413" y="1514475"/>
                <a:chExt cx="10569575" cy="64008"/>
              </a:xfrm>
              <a:grp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grp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a:grpFill/>
          </p:grpSpPr>
          <p:grpSp>
            <p:nvGrpSpPr>
              <p:cNvPr id="617" name="Group 616"/>
              <p:cNvGrpSpPr/>
              <p:nvPr/>
            </p:nvGrpSpPr>
            <p:grpSpPr bwMode="invGray">
              <a:xfrm flipH="1">
                <a:off x="3310555" y="737968"/>
                <a:ext cx="5294376" cy="54864"/>
                <a:chOff x="1522413" y="1514475"/>
                <a:chExt cx="10569575" cy="64008"/>
              </a:xfrm>
              <a:grp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grp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5" name="Date Placeholder 4"/>
          <p:cNvSpPr>
            <a:spLocks noGrp="1"/>
          </p:cNvSpPr>
          <p:nvPr>
            <p:ph type="dt" sz="half" idx="10"/>
          </p:nvPr>
        </p:nvSpPr>
        <p:spPr/>
        <p:txBody>
          <a:bodyPr/>
          <a:lstStyle/>
          <a:p>
            <a:fld id="{9AFE8FB1-0A7A-443E-AAF7-31D4FA1AA312}"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
        <p:nvSpPr>
          <p:cNvPr id="3" name="Picture Placeholder 2"/>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Tree>
    <p:extLst>
      <p:ext uri="{BB962C8B-B14F-4D97-AF65-F5344CB8AC3E}">
        <p14:creationId xmlns:p14="http://schemas.microsoft.com/office/powerpoint/2010/main" val="220549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7" name="line"/>
          <p:cNvGrpSpPr/>
          <p:nvPr/>
        </p:nvGrpSpPr>
        <p:grpSpPr bwMode="invGray">
          <a:xfrm>
            <a:off x="1522413" y="1514475"/>
            <a:ext cx="10569575" cy="64008"/>
            <a:chOff x="1522413" y="1514475"/>
            <a:chExt cx="10569575" cy="64008"/>
          </a:xfrm>
          <a:solidFill>
            <a:schemeClr val="tx2"/>
          </a:solidFill>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Date Placeholder 3"/>
          <p:cNvSpPr>
            <a:spLocks noGrp="1"/>
          </p:cNvSpPr>
          <p:nvPr>
            <p:ph type="dt" sz="half" idx="10"/>
          </p:nvPr>
        </p:nvSpPr>
        <p:spPr/>
        <p:txBody>
          <a:bodyPr/>
          <a:lstStyle/>
          <a:p>
            <a:fld id="{9AFE8FB1-0A7A-443E-AAF7-31D4FA1AA312}"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23416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line"/>
          <p:cNvGrpSpPr/>
          <p:nvPr/>
        </p:nvGrpSpPr>
        <p:grpSpPr bwMode="invGray">
          <a:xfrm rot="5400000">
            <a:off x="6864412" y="3472598"/>
            <a:ext cx="6492240" cy="64008"/>
            <a:chOff x="1522413" y="1514475"/>
            <a:chExt cx="10569575" cy="64008"/>
          </a:xfrm>
          <a:solidFill>
            <a:schemeClr val="tx2"/>
          </a:solidFill>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Date Placeholder 3"/>
          <p:cNvSpPr>
            <a:spLocks noGrp="1"/>
          </p:cNvSpPr>
          <p:nvPr>
            <p:ph type="dt" sz="half" idx="10"/>
          </p:nvPr>
        </p:nvSpPr>
        <p:spPr/>
        <p:txBody>
          <a:bodyPr/>
          <a:lstStyle/>
          <a:p>
            <a:fld id="{9AFE8FB1-0A7A-443E-AAF7-31D4FA1AA312}"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
        <p:nvSpPr>
          <p:cNvPr id="3" name="Vertical Text Placeholder 2"/>
          <p:cNvSpPr>
            <a:spLocks noGrp="1"/>
          </p:cNvSpPr>
          <p:nvPr>
            <p:ph type="body" orient="vert" idx="1"/>
          </p:nvPr>
        </p:nvSpPr>
        <p:spPr>
          <a:xfrm>
            <a:off x="608012" y="277813"/>
            <a:ext cx="9144001" cy="5898573"/>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spTree>
    <p:extLst>
      <p:ext uri="{BB962C8B-B14F-4D97-AF65-F5344CB8AC3E}">
        <p14:creationId xmlns:p14="http://schemas.microsoft.com/office/powerpoint/2010/main" val="135855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3">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000">
                <a:solidFill>
                  <a:schemeClr val="bg1"/>
                </a:solidFill>
              </a:defRPr>
            </a:lvl1pPr>
          </a:lstStyle>
          <a:p>
            <a:fld id="{9AFE8FB1-0A7A-443E-AAF7-31D4FA1AA312}" type="datetimeFigureOut">
              <a:rPr lang="en-US" smtClean="0"/>
              <a:pPr/>
              <a:t>1/29/2020</a:t>
            </a:fld>
            <a:endParaRPr lang="en-US"/>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000">
                <a:solidFill>
                  <a:schemeClr val="bg1"/>
                </a:solidFill>
              </a:defRPr>
            </a:lvl1pPr>
          </a:lstStyle>
          <a:p>
            <a:endParaRPr lang="en-US"/>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000">
                <a:solidFill>
                  <a:schemeClr val="bg1"/>
                </a:solidFill>
              </a:defRPr>
            </a:lvl1pPr>
          </a:lstStyle>
          <a:p>
            <a:fld id="{25BA54BD-C84D-46CE-8B72-31BFB26ABA43}" type="slidenum">
              <a:rPr lang="en-US" smtClean="0"/>
              <a:pPr/>
              <a:t>‹#›</a:t>
            </a:fld>
            <a:endParaRPr lang="en-US"/>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Tree>
    <p:extLst>
      <p:ext uri="{BB962C8B-B14F-4D97-AF65-F5344CB8AC3E}">
        <p14:creationId xmlns:p14="http://schemas.microsoft.com/office/powerpoint/2010/main" val="29647144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Clr>
          <a:schemeClr val="tx2"/>
        </a:buClr>
        <a:buSzPct val="80000"/>
        <a:buFont typeface="Wingdings 3" panose="05040102010807070707" pitchFamily="18" charset="2"/>
        <a:buChar char="u"/>
        <a:defRPr sz="2400" kern="1200">
          <a:solidFill>
            <a:schemeClr val="bg1"/>
          </a:solidFill>
          <a:latin typeface="+mn-lt"/>
          <a:ea typeface="+mn-ea"/>
          <a:cs typeface="+mn-cs"/>
        </a:defRPr>
      </a:lvl1pPr>
      <a:lvl2pPr marL="576072" indent="-274320" algn="l" defTabSz="914400" rtl="0" eaLnBrk="1" latinLnBrk="0" hangingPunct="1">
        <a:lnSpc>
          <a:spcPct val="90000"/>
        </a:lnSpc>
        <a:spcBef>
          <a:spcPts val="600"/>
        </a:spcBef>
        <a:buClr>
          <a:schemeClr val="tx2"/>
        </a:buClr>
        <a:buSzPct val="100000"/>
        <a:buFont typeface="Wingdings 3" panose="05040102010807070707" pitchFamily="18" charset="2"/>
        <a:buChar char="u"/>
        <a:defRPr sz="2000" kern="1200">
          <a:solidFill>
            <a:schemeClr val="bg1"/>
          </a:solidFill>
          <a:latin typeface="+mn-lt"/>
          <a:ea typeface="+mn-ea"/>
          <a:cs typeface="+mn-cs"/>
        </a:defRPr>
      </a:lvl2pPr>
      <a:lvl3pPr marL="804672" indent="-228600" algn="l" defTabSz="914400" rtl="0" eaLnBrk="1" latinLnBrk="0" hangingPunct="1">
        <a:lnSpc>
          <a:spcPct val="90000"/>
        </a:lnSpc>
        <a:spcBef>
          <a:spcPts val="600"/>
        </a:spcBef>
        <a:buClr>
          <a:schemeClr val="tx2"/>
        </a:buClr>
        <a:buSzPct val="80000"/>
        <a:buFont typeface="Wingdings 3" panose="05040102010807070707" pitchFamily="18" charset="2"/>
        <a:buChar char="u"/>
        <a:defRPr sz="1800" kern="1200">
          <a:solidFill>
            <a:schemeClr val="bg1"/>
          </a:solidFill>
          <a:latin typeface="+mn-lt"/>
          <a:ea typeface="+mn-ea"/>
          <a:cs typeface="+mn-cs"/>
        </a:defRPr>
      </a:lvl3pPr>
      <a:lvl4pPr marL="1033272" indent="-228600" algn="l" defTabSz="914400" rtl="0" eaLnBrk="1" latinLnBrk="0" hangingPunct="1">
        <a:lnSpc>
          <a:spcPct val="90000"/>
        </a:lnSpc>
        <a:spcBef>
          <a:spcPts val="600"/>
        </a:spcBef>
        <a:buClr>
          <a:schemeClr val="tx2"/>
        </a:buClr>
        <a:buSzPct val="100000"/>
        <a:buFont typeface="Wingdings 3" panose="05040102010807070707" pitchFamily="18" charset="2"/>
        <a:buChar char="u"/>
        <a:defRPr sz="1600" kern="1200">
          <a:solidFill>
            <a:schemeClr val="bg1"/>
          </a:solidFill>
          <a:latin typeface="+mn-lt"/>
          <a:ea typeface="+mn-ea"/>
          <a:cs typeface="+mn-cs"/>
        </a:defRPr>
      </a:lvl4pPr>
      <a:lvl5pPr marL="1261872" indent="-228600" algn="l" defTabSz="914400" rtl="0" eaLnBrk="1" latinLnBrk="0" hangingPunct="1">
        <a:lnSpc>
          <a:spcPct val="90000"/>
        </a:lnSpc>
        <a:spcBef>
          <a:spcPts val="600"/>
        </a:spcBef>
        <a:buClr>
          <a:schemeClr val="tx2"/>
        </a:buClr>
        <a:buSzPct val="100000"/>
        <a:buFont typeface="Wingdings 3" panose="05040102010807070707" pitchFamily="18" charset="2"/>
        <a:buChar char="u"/>
        <a:defRPr sz="1600" kern="1200">
          <a:solidFill>
            <a:schemeClr val="bg1"/>
          </a:solidFill>
          <a:latin typeface="+mn-lt"/>
          <a:ea typeface="+mn-ea"/>
          <a:cs typeface="+mn-cs"/>
        </a:defRPr>
      </a:lvl5pPr>
      <a:lvl6pPr marL="1490472" indent="-228600" algn="l" defTabSz="914400" rtl="0" eaLnBrk="1" latinLnBrk="0" hangingPunct="1">
        <a:lnSpc>
          <a:spcPct val="90000"/>
        </a:lnSpc>
        <a:spcBef>
          <a:spcPts val="600"/>
        </a:spcBef>
        <a:buClr>
          <a:schemeClr val="tx2"/>
        </a:buClr>
        <a:buSzPct val="100000"/>
        <a:buFont typeface="Wingdings 3" panose="05040102010807070707" pitchFamily="18" charset="2"/>
        <a:buChar char="u"/>
        <a:defRPr sz="1600" kern="1200">
          <a:solidFill>
            <a:schemeClr val="bg1"/>
          </a:solidFill>
          <a:latin typeface="+mn-lt"/>
          <a:ea typeface="+mn-ea"/>
          <a:cs typeface="+mn-cs"/>
        </a:defRPr>
      </a:lvl6pPr>
      <a:lvl7pPr marL="1719072" indent="-228600" algn="l" defTabSz="914400" rtl="0" eaLnBrk="1" latinLnBrk="0" hangingPunct="1">
        <a:lnSpc>
          <a:spcPct val="90000"/>
        </a:lnSpc>
        <a:spcBef>
          <a:spcPts val="600"/>
        </a:spcBef>
        <a:buClr>
          <a:schemeClr val="tx2"/>
        </a:buClr>
        <a:buSzPct val="80000"/>
        <a:buFont typeface="Wingdings 3" panose="05040102010807070707" pitchFamily="18" charset="2"/>
        <a:buChar char="u"/>
        <a:defRPr sz="1600" kern="1200">
          <a:solidFill>
            <a:schemeClr val="bg1"/>
          </a:solidFill>
          <a:latin typeface="+mn-lt"/>
          <a:ea typeface="+mn-ea"/>
          <a:cs typeface="+mn-cs"/>
        </a:defRPr>
      </a:lvl7pPr>
      <a:lvl8pPr marL="1947672" indent="-228600" algn="l" defTabSz="914400" rtl="0" eaLnBrk="1" latinLnBrk="0" hangingPunct="1">
        <a:lnSpc>
          <a:spcPct val="90000"/>
        </a:lnSpc>
        <a:spcBef>
          <a:spcPts val="600"/>
        </a:spcBef>
        <a:buClr>
          <a:schemeClr val="tx2"/>
        </a:buClr>
        <a:buSzPct val="100000"/>
        <a:buFont typeface="Wingdings 3" panose="05040102010807070707" pitchFamily="18" charset="2"/>
        <a:buChar char="u"/>
        <a:defRPr sz="1600" kern="1200">
          <a:solidFill>
            <a:schemeClr val="bg1"/>
          </a:solidFill>
          <a:latin typeface="+mn-lt"/>
          <a:ea typeface="+mn-ea"/>
          <a:cs typeface="+mn-cs"/>
        </a:defRPr>
      </a:lvl8pPr>
      <a:lvl9pPr marL="2176272" indent="-228600" algn="l" defTabSz="914400" rtl="0" eaLnBrk="1" latinLnBrk="0" hangingPunct="1">
        <a:lnSpc>
          <a:spcPct val="90000"/>
        </a:lnSpc>
        <a:spcBef>
          <a:spcPts val="600"/>
        </a:spcBef>
        <a:buClr>
          <a:schemeClr val="tx2"/>
        </a:buClr>
        <a:buSzPct val="80000"/>
        <a:buFont typeface="Wingdings 3" panose="05040102010807070707" pitchFamily="18" charset="2"/>
        <a:buChar char="u"/>
        <a:defRPr sz="1600" kern="120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1522412" y="609600"/>
            <a:ext cx="4571999" cy="424732"/>
          </a:xfrm>
          <a:prstGeom prst="rect">
            <a:avLst/>
          </a:prstGeom>
          <a:noFill/>
        </p:spPr>
        <p:txBody>
          <a:bodyPr wrap="square" rtlCol="0">
            <a:spAutoFit/>
          </a:bodyPr>
          <a:lstStyle/>
          <a:p>
            <a:pPr>
              <a:lnSpc>
                <a:spcPct val="90000"/>
              </a:lnSpc>
            </a:pPr>
            <a:r>
              <a:rPr lang="en-US" sz="2400" dirty="0">
                <a:solidFill>
                  <a:schemeClr val="bg1"/>
                </a:solidFill>
              </a:rPr>
              <a:t>Month day, year</a:t>
            </a:r>
          </a:p>
        </p:txBody>
      </p:sp>
      <p:sp>
        <p:nvSpPr>
          <p:cNvPr id="4" name="Title 3"/>
          <p:cNvSpPr>
            <a:spLocks noGrp="1"/>
          </p:cNvSpPr>
          <p:nvPr>
            <p:ph type="ctrTitle"/>
          </p:nvPr>
        </p:nvSpPr>
        <p:spPr>
          <a:xfrm>
            <a:off x="4951412" y="1034332"/>
            <a:ext cx="7010400" cy="2139502"/>
          </a:xfrm>
        </p:spPr>
        <p:txBody>
          <a:bodyPr/>
          <a:lstStyle/>
          <a:p>
            <a:pPr marL="511175" indent="-169863"/>
            <a:r>
              <a:rPr lang="en-US" sz="166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sz="8800"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a:t>
            </a:r>
            <a:r>
              <a:rPr lang="en-US" sz="6600" dirty="0">
                <a:solidFill>
                  <a:srgbClr val="FFFF00"/>
                </a:solidFill>
                <a:effectLst>
                  <a:outerShdw blurRad="38100" dist="38100" dir="2700000" algn="tl">
                    <a:srgbClr val="000000">
                      <a:alpha val="43137"/>
                    </a:srgbClr>
                  </a:outerShdw>
                </a:effectLst>
              </a:rPr>
              <a:t>B</a:t>
            </a:r>
            <a:r>
              <a:rPr lang="en-US" dirty="0">
                <a:solidFill>
                  <a:srgbClr val="FFFF00"/>
                </a:solidFill>
                <a:effectLst>
                  <a:outerShdw blurRad="38100" dist="38100" dir="2700000" algn="tl">
                    <a:srgbClr val="000000">
                      <a:alpha val="43137"/>
                    </a:srgbClr>
                  </a:outerShdw>
                </a:effectLst>
              </a:rPr>
              <a:t>aptist</a:t>
            </a:r>
            <a:endParaRPr lang="en-US"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57250" y="857250"/>
            <a:ext cx="6858000" cy="5143500"/>
          </a:xfrm>
          <a:prstGeom prst="rect">
            <a:avLst/>
          </a:prstGeom>
          <a:effectLst>
            <a:softEdge rad="228600"/>
          </a:effectLst>
        </p:spPr>
      </p:pic>
      <p:sp>
        <p:nvSpPr>
          <p:cNvPr id="16" name="Title 3">
            <a:extLst>
              <a:ext uri="{FF2B5EF4-FFF2-40B4-BE49-F238E27FC236}">
                <a16:creationId xmlns:a16="http://schemas.microsoft.com/office/drawing/2014/main" id="{FA1908EC-5C9E-44C8-B498-CCE6B6E52C12}"/>
              </a:ext>
            </a:extLst>
          </p:cNvPr>
          <p:cNvSpPr txBox="1">
            <a:spLocks/>
          </p:cNvSpPr>
          <p:nvPr/>
        </p:nvSpPr>
        <p:spPr>
          <a:xfrm>
            <a:off x="5865812" y="2527803"/>
            <a:ext cx="5791200"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34131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8" name="Subtitle 4">
            <a:extLst>
              <a:ext uri="{FF2B5EF4-FFF2-40B4-BE49-F238E27FC236}">
                <a16:creationId xmlns:a16="http://schemas.microsoft.com/office/drawing/2014/main" id="{22344685-673D-4E7C-8AC3-7EBEFD4DBFD7}"/>
              </a:ext>
            </a:extLst>
          </p:cNvPr>
          <p:cNvSpPr>
            <a:spLocks noGrp="1"/>
          </p:cNvSpPr>
          <p:nvPr/>
        </p:nvSpPr>
        <p:spPr>
          <a:xfrm>
            <a:off x="5029994" y="4577374"/>
            <a:ext cx="7045324" cy="192293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4400" b="1" dirty="0">
                <a:solidFill>
                  <a:srgbClr val="FFFF00"/>
                </a:solidFill>
                <a:effectLst>
                  <a:outerShdw blurRad="38100" dist="38100" dir="2700000" algn="tl">
                    <a:srgbClr val="000000">
                      <a:alpha val="43137"/>
                    </a:srgbClr>
                  </a:outerShdw>
                </a:effectLst>
              </a:rPr>
              <a:t>Hope Baptist Church</a:t>
            </a:r>
          </a:p>
          <a:p>
            <a:pPr algn="ctr"/>
            <a:r>
              <a:rPr lang="en-US" sz="2800" dirty="0"/>
              <a:t>Fairfield OH</a:t>
            </a:r>
          </a:p>
          <a:p>
            <a:pPr algn="ctr"/>
            <a:endParaRPr lang="en-US" sz="1050" dirty="0"/>
          </a:p>
          <a:p>
            <a:pPr algn="ctr"/>
            <a:r>
              <a:rPr lang="en-US" sz="3200" i="1">
                <a:effectLst>
                  <a:outerShdw blurRad="38100" dist="38100" dir="2700000" algn="tl">
                    <a:srgbClr val="000000">
                      <a:alpha val="43137"/>
                    </a:srgbClr>
                  </a:outerShdw>
                </a:effectLst>
              </a:rPr>
              <a:t>March 1, 2020</a:t>
            </a:r>
            <a:endParaRPr lang="en-US" sz="3200" i="1" dirty="0">
              <a:effectLst>
                <a:outerShdw blurRad="38100" dist="38100" dir="2700000" algn="tl">
                  <a:srgbClr val="000000">
                    <a:alpha val="43137"/>
                  </a:srgbClr>
                </a:outerShdw>
              </a:effectLst>
            </a:endParaRPr>
          </a:p>
        </p:txBody>
      </p:sp>
      <p:sp>
        <p:nvSpPr>
          <p:cNvPr id="9" name="Title 3">
            <a:extLst>
              <a:ext uri="{FF2B5EF4-FFF2-40B4-BE49-F238E27FC236}">
                <a16:creationId xmlns:a16="http://schemas.microsoft.com/office/drawing/2014/main" id="{F82D3091-6C40-4D36-8BFC-7C0A94F5AFAF}"/>
              </a:ext>
            </a:extLst>
          </p:cNvPr>
          <p:cNvSpPr txBox="1">
            <a:spLocks/>
          </p:cNvSpPr>
          <p:nvPr/>
        </p:nvSpPr>
        <p:spPr>
          <a:xfrm>
            <a:off x="5161756" y="3115137"/>
            <a:ext cx="6781800" cy="1138059"/>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11175" indent="-169863" algn="ctr"/>
            <a:r>
              <a:rPr lang="en-US" sz="80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sz="7200" b="1" dirty="0">
                <a:solidFill>
                  <a:srgbClr val="FFFF00"/>
                </a:solidFill>
                <a:effectLst>
                  <a:outerShdw blurRad="38100" dist="38100" dir="2700000" algn="tl">
                    <a:srgbClr val="000000">
                      <a:alpha val="43137"/>
                    </a:srgbClr>
                  </a:outerShdw>
                </a:effectLst>
                <a:latin typeface="Vladimir Script" panose="03050402040407070305" pitchFamily="66" charset="0"/>
              </a:rPr>
              <a:t>eminar</a:t>
            </a:r>
            <a:endParaRPr lang="en-US" sz="6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7531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2876030"/>
            <a:ext cx="12188825" cy="2076970"/>
          </a:xfrm>
        </p:spPr>
        <p:txBody>
          <a:bodyPr>
            <a:normAutofit/>
          </a:bodyPr>
          <a:lstStyle/>
          <a:p>
            <a:pPr algn="ct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The Beginning of New Testament Churches</a:t>
            </a:r>
            <a:endParaRPr lang="en-US" sz="66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Title 3">
            <a:extLst>
              <a:ext uri="{FF2B5EF4-FFF2-40B4-BE49-F238E27FC236}">
                <a16:creationId xmlns:a16="http://schemas.microsoft.com/office/drawing/2014/main" id="{5A2F7BE3-2A89-4F2F-A374-83B6D9A59E6F}"/>
              </a:ext>
            </a:extLst>
          </p:cNvPr>
          <p:cNvSpPr txBox="1">
            <a:spLocks/>
          </p:cNvSpPr>
          <p:nvPr/>
        </p:nvSpPr>
        <p:spPr>
          <a:xfrm>
            <a:off x="-26169" y="5078390"/>
            <a:ext cx="12188825"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341313" indent="-169863" algn="ctr"/>
            <a:br>
              <a:rPr lang="en-US"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Matthew 16:16-18</a:t>
            </a:r>
            <a:endParaRPr lang="en-US" sz="7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63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760412" y="2286000"/>
            <a:ext cx="11428413" cy="1828800"/>
          </a:xfrm>
        </p:spPr>
        <p:txBody>
          <a:bodyPr>
            <a:normAutofit/>
          </a:bodyPr>
          <a:lstStyle/>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The first light bulb</a:t>
            </a:r>
          </a:p>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Thomas Edison</a:t>
            </a:r>
            <a:endParaRPr lang="en-US" sz="6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08951517-A433-4FBF-9E41-26F412552D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812" y="3810000"/>
            <a:ext cx="3759200" cy="2819400"/>
          </a:xfrm>
          <a:prstGeom prst="rect">
            <a:avLst/>
          </a:prstGeom>
        </p:spPr>
      </p:pic>
      <p:sp>
        <p:nvSpPr>
          <p:cNvPr id="8" name="TextBox 7">
            <a:extLst>
              <a:ext uri="{FF2B5EF4-FFF2-40B4-BE49-F238E27FC236}">
                <a16:creationId xmlns:a16="http://schemas.microsoft.com/office/drawing/2014/main" id="{D18A6120-013E-45FB-8FB2-5F2653AE8764}"/>
              </a:ext>
            </a:extLst>
          </p:cNvPr>
          <p:cNvSpPr txBox="1"/>
          <p:nvPr/>
        </p:nvSpPr>
        <p:spPr>
          <a:xfrm>
            <a:off x="760412" y="4114800"/>
            <a:ext cx="2057400" cy="757130"/>
          </a:xfrm>
          <a:prstGeom prst="rect">
            <a:avLst/>
          </a:prstGeom>
          <a:noFill/>
        </p:spPr>
        <p:txBody>
          <a:bodyPr wrap="square" rtlCol="0">
            <a:spAutoFit/>
          </a:bodyPr>
          <a:lstStyle/>
          <a:p>
            <a:pPr algn="ctr">
              <a:lnSpc>
                <a:spcPct val="90000"/>
              </a:lnSpc>
            </a:pPr>
            <a:r>
              <a:rPr lang="en-US" sz="4800" b="1" dirty="0">
                <a:solidFill>
                  <a:schemeClr val="bg1"/>
                </a:solidFill>
              </a:rPr>
              <a:t>1879</a:t>
            </a:r>
          </a:p>
        </p:txBody>
      </p:sp>
    </p:spTree>
    <p:extLst>
      <p:ext uri="{BB962C8B-B14F-4D97-AF65-F5344CB8AC3E}">
        <p14:creationId xmlns:p14="http://schemas.microsoft.com/office/powerpoint/2010/main" val="56437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760412" y="2286000"/>
            <a:ext cx="11428413" cy="1828800"/>
          </a:xfrm>
        </p:spPr>
        <p:txBody>
          <a:bodyPr>
            <a:normAutofit/>
          </a:bodyPr>
          <a:lstStyle/>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The first: airplane</a:t>
            </a:r>
          </a:p>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Orville &amp; Wilbur Wright</a:t>
            </a:r>
            <a:endParaRPr lang="en-US" sz="6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pic>
        <p:nvPicPr>
          <p:cNvPr id="2" name="Picture 1">
            <a:extLst>
              <a:ext uri="{FF2B5EF4-FFF2-40B4-BE49-F238E27FC236}">
                <a16:creationId xmlns:a16="http://schemas.microsoft.com/office/drawing/2014/main" id="{8C0A0BB2-73D0-4B1B-85AB-15E2883B5D63}"/>
              </a:ext>
            </a:extLst>
          </p:cNvPr>
          <p:cNvPicPr>
            <a:picLocks noChangeAspect="1"/>
          </p:cNvPicPr>
          <p:nvPr/>
        </p:nvPicPr>
        <p:blipFill>
          <a:blip r:embed="rId3"/>
          <a:stretch>
            <a:fillRect/>
          </a:stretch>
        </p:blipFill>
        <p:spPr>
          <a:xfrm>
            <a:off x="3503612" y="3810000"/>
            <a:ext cx="5164395" cy="2904972"/>
          </a:xfrm>
          <a:prstGeom prst="rect">
            <a:avLst/>
          </a:prstGeom>
        </p:spPr>
      </p:pic>
      <p:sp>
        <p:nvSpPr>
          <p:cNvPr id="7" name="TextBox 6">
            <a:extLst>
              <a:ext uri="{FF2B5EF4-FFF2-40B4-BE49-F238E27FC236}">
                <a16:creationId xmlns:a16="http://schemas.microsoft.com/office/drawing/2014/main" id="{EA7580B0-C32F-4A6F-93CC-DD33DD9C3344}"/>
              </a:ext>
            </a:extLst>
          </p:cNvPr>
          <p:cNvSpPr txBox="1"/>
          <p:nvPr/>
        </p:nvSpPr>
        <p:spPr>
          <a:xfrm>
            <a:off x="785863" y="4549601"/>
            <a:ext cx="2057400" cy="757130"/>
          </a:xfrm>
          <a:prstGeom prst="rect">
            <a:avLst/>
          </a:prstGeom>
          <a:noFill/>
        </p:spPr>
        <p:txBody>
          <a:bodyPr wrap="square" rtlCol="0">
            <a:spAutoFit/>
          </a:bodyPr>
          <a:lstStyle/>
          <a:p>
            <a:pPr algn="ctr">
              <a:lnSpc>
                <a:spcPct val="90000"/>
              </a:lnSpc>
            </a:pPr>
            <a:r>
              <a:rPr lang="en-US" sz="4800" b="1" dirty="0">
                <a:solidFill>
                  <a:schemeClr val="bg1"/>
                </a:solidFill>
              </a:rPr>
              <a:t>1903</a:t>
            </a:r>
          </a:p>
        </p:txBody>
      </p:sp>
    </p:spTree>
    <p:extLst>
      <p:ext uri="{BB962C8B-B14F-4D97-AF65-F5344CB8AC3E}">
        <p14:creationId xmlns:p14="http://schemas.microsoft.com/office/powerpoint/2010/main" val="247436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0012" y="2020412"/>
            <a:ext cx="10539447" cy="2322988"/>
          </a:xfrm>
        </p:spPr>
        <p:txBody>
          <a:bodyPr>
            <a:normAutofit/>
          </a:bodyPr>
          <a:lstStyle/>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The first Assembly-line Vehicle - Henry Ford</a:t>
            </a:r>
            <a:endParaRPr lang="en-US" sz="6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pic>
        <p:nvPicPr>
          <p:cNvPr id="3" name="Picture 2">
            <a:extLst>
              <a:ext uri="{FF2B5EF4-FFF2-40B4-BE49-F238E27FC236}">
                <a16:creationId xmlns:a16="http://schemas.microsoft.com/office/drawing/2014/main" id="{D5894A10-E699-4460-BA0F-E41D6B703202}"/>
              </a:ext>
            </a:extLst>
          </p:cNvPr>
          <p:cNvPicPr>
            <a:picLocks noChangeAspect="1"/>
          </p:cNvPicPr>
          <p:nvPr/>
        </p:nvPicPr>
        <p:blipFill>
          <a:blip r:embed="rId3"/>
          <a:stretch>
            <a:fillRect/>
          </a:stretch>
        </p:blipFill>
        <p:spPr>
          <a:xfrm>
            <a:off x="2883565" y="3775614"/>
            <a:ext cx="5134897" cy="2913452"/>
          </a:xfrm>
          <a:prstGeom prst="rect">
            <a:avLst/>
          </a:prstGeom>
        </p:spPr>
      </p:pic>
      <p:pic>
        <p:nvPicPr>
          <p:cNvPr id="7" name="Picture 6">
            <a:extLst>
              <a:ext uri="{FF2B5EF4-FFF2-40B4-BE49-F238E27FC236}">
                <a16:creationId xmlns:a16="http://schemas.microsoft.com/office/drawing/2014/main" id="{C2DECC33-B16C-4E49-811F-624FEFDB6CFF}"/>
              </a:ext>
            </a:extLst>
          </p:cNvPr>
          <p:cNvPicPr>
            <a:picLocks noChangeAspect="1"/>
          </p:cNvPicPr>
          <p:nvPr/>
        </p:nvPicPr>
        <p:blipFill>
          <a:blip r:embed="rId4"/>
          <a:stretch>
            <a:fillRect/>
          </a:stretch>
        </p:blipFill>
        <p:spPr>
          <a:xfrm>
            <a:off x="8228012" y="3775614"/>
            <a:ext cx="2233647" cy="2913452"/>
          </a:xfrm>
          <a:prstGeom prst="rect">
            <a:avLst/>
          </a:prstGeom>
        </p:spPr>
      </p:pic>
      <p:sp>
        <p:nvSpPr>
          <p:cNvPr id="9" name="TextBox 8">
            <a:extLst>
              <a:ext uri="{FF2B5EF4-FFF2-40B4-BE49-F238E27FC236}">
                <a16:creationId xmlns:a16="http://schemas.microsoft.com/office/drawing/2014/main" id="{05DC716C-B6A5-4586-8E70-DEAE7C301BD7}"/>
              </a:ext>
            </a:extLst>
          </p:cNvPr>
          <p:cNvSpPr txBox="1"/>
          <p:nvPr/>
        </p:nvSpPr>
        <p:spPr>
          <a:xfrm>
            <a:off x="407065" y="4364244"/>
            <a:ext cx="2057400" cy="757130"/>
          </a:xfrm>
          <a:prstGeom prst="rect">
            <a:avLst/>
          </a:prstGeom>
          <a:noFill/>
        </p:spPr>
        <p:txBody>
          <a:bodyPr wrap="square" rtlCol="0">
            <a:spAutoFit/>
          </a:bodyPr>
          <a:lstStyle/>
          <a:p>
            <a:pPr algn="ctr">
              <a:lnSpc>
                <a:spcPct val="90000"/>
              </a:lnSpc>
            </a:pPr>
            <a:r>
              <a:rPr lang="en-US" sz="4800" b="1" dirty="0">
                <a:solidFill>
                  <a:schemeClr val="bg1"/>
                </a:solidFill>
              </a:rPr>
              <a:t>1913</a:t>
            </a:r>
          </a:p>
        </p:txBody>
      </p:sp>
    </p:spTree>
    <p:extLst>
      <p:ext uri="{BB962C8B-B14F-4D97-AF65-F5344CB8AC3E}">
        <p14:creationId xmlns:p14="http://schemas.microsoft.com/office/powerpoint/2010/main" val="8512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2915080"/>
            <a:ext cx="12186960" cy="2322988"/>
          </a:xfrm>
        </p:spPr>
        <p:txBody>
          <a:bodyPr>
            <a:normAutofit/>
          </a:bodyPr>
          <a:lstStyle/>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The first Church -</a:t>
            </a:r>
          </a:p>
          <a:p>
            <a:pPr algn="ctr"/>
            <a:r>
              <a:rPr lang="en-US" sz="5400" dirty="0">
                <a:solidFill>
                  <a:srgbClr val="FFFF00"/>
                </a:solidFill>
                <a:effectLst>
                  <a:outerShdw blurRad="38100" dist="38100" dir="2700000" algn="tl">
                    <a:srgbClr val="000000">
                      <a:alpha val="43137"/>
                    </a:srgbClr>
                  </a:outerShdw>
                </a:effectLst>
                <a:latin typeface="Arial Black" panose="020B0A04020102020204" pitchFamily="34" charset="0"/>
              </a:rPr>
              <a:t>Jesus Christ</a:t>
            </a:r>
            <a:endParaRPr lang="en-US" sz="6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pic>
        <p:nvPicPr>
          <p:cNvPr id="2" name="Picture 1">
            <a:extLst>
              <a:ext uri="{FF2B5EF4-FFF2-40B4-BE49-F238E27FC236}">
                <a16:creationId xmlns:a16="http://schemas.microsoft.com/office/drawing/2014/main" id="{B27971F6-1C49-4AC7-859B-E0FAA4A1B737}"/>
              </a:ext>
            </a:extLst>
          </p:cNvPr>
          <p:cNvPicPr>
            <a:picLocks noChangeAspect="1"/>
          </p:cNvPicPr>
          <p:nvPr/>
        </p:nvPicPr>
        <p:blipFill>
          <a:blip r:embed="rId3"/>
          <a:stretch>
            <a:fillRect/>
          </a:stretch>
        </p:blipFill>
        <p:spPr>
          <a:xfrm>
            <a:off x="-2165115" y="4323920"/>
            <a:ext cx="15879527" cy="2133600"/>
          </a:xfrm>
          <a:prstGeom prst="rect">
            <a:avLst/>
          </a:prstGeom>
        </p:spPr>
      </p:pic>
    </p:spTree>
    <p:extLst>
      <p:ext uri="{BB962C8B-B14F-4D97-AF65-F5344CB8AC3E}">
        <p14:creationId xmlns:p14="http://schemas.microsoft.com/office/powerpoint/2010/main" val="136798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78746" y="2434436"/>
            <a:ext cx="10058401" cy="838200"/>
          </a:xfrm>
        </p:spPr>
        <p:txBody>
          <a:bodyPr>
            <a:normAutofit/>
          </a:bodyPr>
          <a:lstStyle/>
          <a:p>
            <a:pPr algn="ct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Matthew 16:18</a:t>
            </a: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6B43FCC1-D0C3-46FB-BF6F-980D6BE95AE7}"/>
              </a:ext>
            </a:extLst>
          </p:cNvPr>
          <p:cNvSpPr txBox="1">
            <a:spLocks/>
          </p:cNvSpPr>
          <p:nvPr/>
        </p:nvSpPr>
        <p:spPr>
          <a:xfrm>
            <a:off x="760412" y="3267560"/>
            <a:ext cx="10058401"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“I” = Person, Jesus Christ</a:t>
            </a:r>
          </a:p>
        </p:txBody>
      </p:sp>
      <p:sp>
        <p:nvSpPr>
          <p:cNvPr id="8" name="Subtitle 4">
            <a:extLst>
              <a:ext uri="{FF2B5EF4-FFF2-40B4-BE49-F238E27FC236}">
                <a16:creationId xmlns:a16="http://schemas.microsoft.com/office/drawing/2014/main" id="{19092608-F676-4F98-8C2D-1C2008C300B2}"/>
              </a:ext>
            </a:extLst>
          </p:cNvPr>
          <p:cNvSpPr txBox="1">
            <a:spLocks/>
          </p:cNvSpPr>
          <p:nvPr/>
        </p:nvSpPr>
        <p:spPr>
          <a:xfrm>
            <a:off x="760412" y="4275416"/>
            <a:ext cx="11049001"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“will” = promise</a:t>
            </a:r>
          </a:p>
        </p:txBody>
      </p:sp>
      <p:sp>
        <p:nvSpPr>
          <p:cNvPr id="9" name="Subtitle 4">
            <a:extLst>
              <a:ext uri="{FF2B5EF4-FFF2-40B4-BE49-F238E27FC236}">
                <a16:creationId xmlns:a16="http://schemas.microsoft.com/office/drawing/2014/main" id="{EF0F8D90-2BA4-4511-978D-762EAC46F5DF}"/>
              </a:ext>
            </a:extLst>
          </p:cNvPr>
          <p:cNvSpPr txBox="1">
            <a:spLocks/>
          </p:cNvSpPr>
          <p:nvPr/>
        </p:nvSpPr>
        <p:spPr>
          <a:xfrm>
            <a:off x="760412" y="5283272"/>
            <a:ext cx="11378521" cy="1336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400" dirty="0">
                <a:solidFill>
                  <a:srgbClr val="FFFF00"/>
                </a:solidFill>
                <a:effectLst>
                  <a:outerShdw blurRad="38100" dist="38100" dir="2700000" algn="tl">
                    <a:srgbClr val="000000">
                      <a:alpha val="43137"/>
                    </a:srgbClr>
                  </a:outerShdw>
                </a:effectLst>
                <a:latin typeface="Arial Black" panose="020B0A04020102020204" pitchFamily="34" charset="0"/>
              </a:rPr>
              <a:t>“build” = process</a:t>
            </a:r>
          </a:p>
        </p:txBody>
      </p:sp>
    </p:spTree>
    <p:extLst>
      <p:ext uri="{BB962C8B-B14F-4D97-AF65-F5344CB8AC3E}">
        <p14:creationId xmlns:p14="http://schemas.microsoft.com/office/powerpoint/2010/main" val="408240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78746" y="2434436"/>
            <a:ext cx="10058401" cy="838200"/>
          </a:xfrm>
        </p:spPr>
        <p:txBody>
          <a:bodyPr>
            <a:normAutofit/>
          </a:bodyPr>
          <a:lstStyle/>
          <a:p>
            <a:pPr algn="ct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Matthew 16:18</a:t>
            </a: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6B43FCC1-D0C3-46FB-BF6F-980D6BE95AE7}"/>
              </a:ext>
            </a:extLst>
          </p:cNvPr>
          <p:cNvSpPr txBox="1">
            <a:spLocks/>
          </p:cNvSpPr>
          <p:nvPr/>
        </p:nvSpPr>
        <p:spPr>
          <a:xfrm>
            <a:off x="760412" y="3267560"/>
            <a:ext cx="10058401"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“my” = possession</a:t>
            </a:r>
          </a:p>
        </p:txBody>
      </p:sp>
      <p:sp>
        <p:nvSpPr>
          <p:cNvPr id="8" name="Subtitle 4">
            <a:extLst>
              <a:ext uri="{FF2B5EF4-FFF2-40B4-BE49-F238E27FC236}">
                <a16:creationId xmlns:a16="http://schemas.microsoft.com/office/drawing/2014/main" id="{19092608-F676-4F98-8C2D-1C2008C300B2}"/>
              </a:ext>
            </a:extLst>
          </p:cNvPr>
          <p:cNvSpPr txBox="1">
            <a:spLocks/>
          </p:cNvSpPr>
          <p:nvPr/>
        </p:nvSpPr>
        <p:spPr>
          <a:xfrm>
            <a:off x="760412" y="4275416"/>
            <a:ext cx="11049001"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“church” = purpose</a:t>
            </a:r>
          </a:p>
        </p:txBody>
      </p:sp>
      <p:sp>
        <p:nvSpPr>
          <p:cNvPr id="9" name="Subtitle 4">
            <a:extLst>
              <a:ext uri="{FF2B5EF4-FFF2-40B4-BE49-F238E27FC236}">
                <a16:creationId xmlns:a16="http://schemas.microsoft.com/office/drawing/2014/main" id="{EF0F8D90-2BA4-4511-978D-762EAC46F5DF}"/>
              </a:ext>
            </a:extLst>
          </p:cNvPr>
          <p:cNvSpPr txBox="1">
            <a:spLocks/>
          </p:cNvSpPr>
          <p:nvPr/>
        </p:nvSpPr>
        <p:spPr>
          <a:xfrm>
            <a:off x="760412" y="5283272"/>
            <a:ext cx="11378521" cy="1336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400" dirty="0">
                <a:solidFill>
                  <a:srgbClr val="FFFF00"/>
                </a:solidFill>
                <a:effectLst>
                  <a:outerShdw blurRad="38100" dist="38100" dir="2700000" algn="tl">
                    <a:srgbClr val="000000">
                      <a:alpha val="43137"/>
                    </a:srgbClr>
                  </a:outerShdw>
                </a:effectLst>
                <a:latin typeface="Arial Black" panose="020B0A04020102020204" pitchFamily="34" charset="0"/>
              </a:rPr>
              <a:t>“the gates of hell” = prevailing power</a:t>
            </a:r>
          </a:p>
        </p:txBody>
      </p:sp>
    </p:spTree>
    <p:extLst>
      <p:ext uri="{BB962C8B-B14F-4D97-AF65-F5344CB8AC3E}">
        <p14:creationId xmlns:p14="http://schemas.microsoft.com/office/powerpoint/2010/main" val="136892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78746" y="2434436"/>
            <a:ext cx="10058401" cy="838200"/>
          </a:xfrm>
        </p:spPr>
        <p:txBody>
          <a:bodyPr>
            <a:normAutofit/>
          </a:bodyPr>
          <a:lstStyle/>
          <a:p>
            <a:pPr algn="ct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Matthew 16:18</a:t>
            </a:r>
          </a:p>
        </p:txBody>
      </p:sp>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6B43FCC1-D0C3-46FB-BF6F-980D6BE95AE7}"/>
              </a:ext>
            </a:extLst>
          </p:cNvPr>
          <p:cNvSpPr txBox="1">
            <a:spLocks/>
          </p:cNvSpPr>
          <p:nvPr/>
        </p:nvSpPr>
        <p:spPr>
          <a:xfrm>
            <a:off x="760412" y="3267560"/>
            <a:ext cx="11049000" cy="188923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buFont typeface="Wingdings" panose="05000000000000000000" pitchFamily="2" charset="2"/>
              <a:buChar char="ü"/>
            </a:pP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“shall not prevail against it” = perpetuity</a:t>
            </a:r>
          </a:p>
        </p:txBody>
      </p:sp>
    </p:spTree>
    <p:extLst>
      <p:ext uri="{BB962C8B-B14F-4D97-AF65-F5344CB8AC3E}">
        <p14:creationId xmlns:p14="http://schemas.microsoft.com/office/powerpoint/2010/main" val="821883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49932" cy="28761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Origin of the New Testament church is</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DIVINE, </a:t>
            </a:r>
            <a:r>
              <a:rPr lang="en-US" sz="6000" i="1" dirty="0">
                <a:solidFill>
                  <a:srgbClr val="FFFF00"/>
                </a:solidFill>
                <a:effectLst>
                  <a:outerShdw blurRad="38100" dist="38100" dir="2700000" algn="tl">
                    <a:srgbClr val="000000">
                      <a:alpha val="43137"/>
                    </a:srgbClr>
                  </a:outerShdw>
                </a:effectLst>
                <a:latin typeface="Arial Black" panose="020B0A04020102020204" pitchFamily="34" charset="0"/>
              </a:rPr>
              <a:t>not</a:t>
            </a: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 HUMAN</a:t>
            </a:r>
          </a:p>
        </p:txBody>
      </p:sp>
    </p:spTree>
    <p:extLst>
      <p:ext uri="{BB962C8B-B14F-4D97-AF65-F5344CB8AC3E}">
        <p14:creationId xmlns:p14="http://schemas.microsoft.com/office/powerpoint/2010/main" val="169692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813212"/>
            <a:ext cx="12188825" cy="388620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church is not an</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OLD TESTAMENT</a:t>
            </a:r>
          </a:p>
          <a:p>
            <a:pPr algn="ctr"/>
            <a:r>
              <a:rPr lang="en-US" sz="5400" i="1" dirty="0">
                <a:effectLst>
                  <a:outerShdw blurRad="38100" dist="38100" dir="2700000" algn="tl">
                    <a:srgbClr val="000000">
                      <a:alpha val="43137"/>
                    </a:srgbClr>
                  </a:outerShdw>
                </a:effectLst>
                <a:latin typeface="Arial Black" panose="020B0A04020102020204" pitchFamily="34" charset="0"/>
              </a:rPr>
              <a:t>Institution but a</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NEW TESTAMENT</a:t>
            </a:r>
          </a:p>
          <a:p>
            <a:pPr algn="ctr"/>
            <a:r>
              <a:rPr lang="en-US" sz="5400" i="1" dirty="0">
                <a:effectLst>
                  <a:outerShdw blurRad="38100" dist="38100" dir="2700000" algn="tl">
                    <a:srgbClr val="000000">
                      <a:alpha val="43137"/>
                    </a:srgbClr>
                  </a:outerShdw>
                </a:effectLst>
                <a:latin typeface="Arial Black" panose="020B0A04020102020204" pitchFamily="34" charset="0"/>
              </a:rPr>
              <a:t>Institution</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466037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49932" cy="28761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church was founded by</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JESUS CHRIST</a:t>
            </a: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5400" i="1" dirty="0">
                <a:effectLst>
                  <a:outerShdw blurRad="38100" dist="38100" dir="2700000" algn="tl">
                    <a:srgbClr val="000000">
                      <a:alpha val="43137"/>
                    </a:srgbClr>
                  </a:outerShdw>
                </a:effectLst>
                <a:latin typeface="Arial Black" panose="020B0A04020102020204" pitchFamily="34" charset="0"/>
              </a:rPr>
              <a:t>during His earthly ministry</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0315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4873" y="3419475"/>
            <a:ext cx="12066639" cy="3733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404813"/>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“It is certainly true that Christ in His own personal ministry established His church.” </a:t>
            </a:r>
          </a:p>
        </p:txBody>
      </p:sp>
      <p:pic>
        <p:nvPicPr>
          <p:cNvPr id="2" name="Picture 1">
            <a:extLst>
              <a:ext uri="{FF2B5EF4-FFF2-40B4-BE49-F238E27FC236}">
                <a16:creationId xmlns:a16="http://schemas.microsoft.com/office/drawing/2014/main" id="{09A1DE92-8F1A-44BF-A9B2-836A6E4E056A}"/>
              </a:ext>
            </a:extLst>
          </p:cNvPr>
          <p:cNvPicPr>
            <a:picLocks noChangeAspect="1"/>
          </p:cNvPicPr>
          <p:nvPr/>
        </p:nvPicPr>
        <p:blipFill rotWithShape="1">
          <a:blip r:embed="rId3"/>
          <a:srcRect l="34002" r="18688"/>
          <a:stretch/>
        </p:blipFill>
        <p:spPr>
          <a:xfrm>
            <a:off x="10041345" y="567696"/>
            <a:ext cx="1893491" cy="2252694"/>
          </a:xfrm>
          <a:prstGeom prst="rect">
            <a:avLst/>
          </a:prstGeom>
        </p:spPr>
      </p:pic>
      <p:sp>
        <p:nvSpPr>
          <p:cNvPr id="3" name="TextBox 2">
            <a:extLst>
              <a:ext uri="{FF2B5EF4-FFF2-40B4-BE49-F238E27FC236}">
                <a16:creationId xmlns:a16="http://schemas.microsoft.com/office/drawing/2014/main" id="{1D4B9FE2-EC26-47A1-BF75-CB2BD28FBC4A}"/>
              </a:ext>
            </a:extLst>
          </p:cNvPr>
          <p:cNvSpPr txBox="1"/>
          <p:nvPr/>
        </p:nvSpPr>
        <p:spPr>
          <a:xfrm>
            <a:off x="7603861" y="701021"/>
            <a:ext cx="2362200" cy="2142125"/>
          </a:xfrm>
          <a:prstGeom prst="rect">
            <a:avLst/>
          </a:prstGeom>
          <a:noFill/>
        </p:spPr>
        <p:txBody>
          <a:bodyPr wrap="square" rtlCol="0">
            <a:spAutoFit/>
          </a:bodyPr>
          <a:lstStyle/>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L. R. Scarborough </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(1870-1945)</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President of SWBTS and the SBC Convention</a:t>
            </a:r>
            <a:endParaRPr lang="en-US" sz="2400" dirty="0">
              <a:solidFill>
                <a:schemeClr val="bg1"/>
              </a:solidFill>
            </a:endParaRPr>
          </a:p>
        </p:txBody>
      </p:sp>
    </p:spTree>
    <p:extLst>
      <p:ext uri="{BB962C8B-B14F-4D97-AF65-F5344CB8AC3E}">
        <p14:creationId xmlns:p14="http://schemas.microsoft.com/office/powerpoint/2010/main" val="289259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880946"/>
            <a:ext cx="11276012" cy="397705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404813"/>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“Out of the material prepared by John the Baptist, Jesus organized and founded His church during the days of His personal ministry here on the earth.” 			</a:t>
            </a:r>
          </a:p>
          <a:p>
            <a:pPr marL="404813"/>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3500" i="1" dirty="0">
                <a:effectLst>
                  <a:outerShdw blurRad="38100" dist="38100" dir="2700000" algn="tl">
                    <a:srgbClr val="000000">
                      <a:alpha val="43137"/>
                    </a:srgbClr>
                  </a:outerShdw>
                </a:effectLst>
                <a:latin typeface="Arial Black" panose="020B0A04020102020204" pitchFamily="34" charset="0"/>
              </a:rPr>
              <a:t>Roy Mason (1894-1978)</a:t>
            </a:r>
            <a:endParaRPr lang="en-US" sz="3200" i="1" dirty="0">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67769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49932" cy="35619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church was </a:t>
            </a:r>
            <a:r>
              <a:rPr lang="en-US" sz="5400" i="1" u="sng" dirty="0">
                <a:effectLst>
                  <a:outerShdw blurRad="38100" dist="38100" dir="2700000" algn="tl">
                    <a:srgbClr val="000000">
                      <a:alpha val="43137"/>
                    </a:srgbClr>
                  </a:outerShdw>
                </a:effectLst>
                <a:latin typeface="Arial Black" panose="020B0A04020102020204" pitchFamily="34" charset="0"/>
              </a:rPr>
              <a:t>NOT</a:t>
            </a:r>
            <a:r>
              <a:rPr lang="en-US" sz="5400" i="1" dirty="0">
                <a:effectLst>
                  <a:outerShdw blurRad="38100" dist="38100" dir="2700000" algn="tl">
                    <a:srgbClr val="000000">
                      <a:alpha val="43137"/>
                    </a:srgbClr>
                  </a:outerShdw>
                </a:effectLst>
                <a:latin typeface="Arial Black" panose="020B0A04020102020204" pitchFamily="34" charset="0"/>
              </a:rPr>
              <a:t>                   founded on the                             </a:t>
            </a: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DAY OF PENTECOST</a:t>
            </a: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5800" i="1" dirty="0">
                <a:effectLst>
                  <a:outerShdw blurRad="38100" dist="38100" dir="2700000" algn="tl">
                    <a:srgbClr val="000000">
                      <a:alpha val="43137"/>
                    </a:srgbClr>
                  </a:outerShdw>
                </a:effectLst>
                <a:latin typeface="Arial Black" panose="020B0A04020102020204" pitchFamily="34" charset="0"/>
              </a:rPr>
              <a:t>by the Holy Spirit</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69347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133600"/>
            <a:ext cx="12571412" cy="4837588"/>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r>
              <a:rPr lang="en-US" sz="5400" i="1" dirty="0">
                <a:effectLst>
                  <a:outerShdw blurRad="38100" dist="38100" dir="2700000" algn="tl">
                    <a:srgbClr val="000000">
                      <a:alpha val="43137"/>
                    </a:srgbClr>
                  </a:outerShdw>
                </a:effectLst>
                <a:latin typeface="Arial Black" panose="020B0A04020102020204" pitchFamily="34" charset="0"/>
              </a:rPr>
              <a:t>	     The Day of Pentecost  	        </a:t>
            </a:r>
          </a:p>
          <a:p>
            <a:r>
              <a:rPr lang="en-US" sz="5400" i="1" dirty="0">
                <a:effectLst>
                  <a:outerShdw blurRad="38100" dist="38100" dir="2700000" algn="tl">
                    <a:srgbClr val="000000">
                      <a:alpha val="43137"/>
                    </a:srgbClr>
                  </a:outerShdw>
                </a:effectLst>
                <a:latin typeface="Arial Black" panose="020B0A04020102020204" pitchFamily="34" charset="0"/>
              </a:rPr>
              <a:t>      was not the </a:t>
            </a: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FORMATION</a:t>
            </a: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p>
          <a:p>
            <a:r>
              <a:rPr lang="en-US" sz="72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5800" i="1" dirty="0">
                <a:effectLst>
                  <a:outerShdw blurRad="38100" dist="38100" dir="2700000" algn="tl">
                    <a:srgbClr val="000000">
                      <a:alpha val="43137"/>
                    </a:srgbClr>
                  </a:outerShdw>
                </a:effectLst>
                <a:latin typeface="Arial Black" panose="020B0A04020102020204" pitchFamily="34" charset="0"/>
              </a:rPr>
              <a:t>of the church, but the </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CONFIRMATION</a:t>
            </a:r>
            <a:endParaRPr lang="en-US" sz="6000" i="1" dirty="0">
              <a:effectLst>
                <a:outerShdw blurRad="38100" dist="38100" dir="2700000" algn="tl">
                  <a:srgbClr val="000000">
                    <a:alpha val="43137"/>
                  </a:srgbClr>
                </a:outerShdw>
              </a:effectLst>
              <a:latin typeface="Arial Black" panose="020B0A04020102020204" pitchFamily="34" charset="0"/>
            </a:endParaRPr>
          </a:p>
          <a:p>
            <a:pPr algn="ctr"/>
            <a:r>
              <a:rPr lang="en-US" sz="5800" i="1" dirty="0">
                <a:effectLst>
                  <a:outerShdw blurRad="38100" dist="38100" dir="2700000" algn="tl">
                    <a:srgbClr val="000000">
                      <a:alpha val="43137"/>
                    </a:srgbClr>
                  </a:outerShdw>
                </a:effectLst>
                <a:latin typeface="Arial Black" panose="020B0A04020102020204" pitchFamily="34" charset="0"/>
              </a:rPr>
              <a:t> of the Church Jesus established</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85546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3124200"/>
            <a:ext cx="12049932" cy="3048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090613" indent="-685800">
              <a:buFont typeface="Wingdings" panose="05000000000000000000" pitchFamily="2" charset="2"/>
              <a:buChar char="ü"/>
            </a:pPr>
            <a:r>
              <a:rPr lang="en-US" sz="4000" i="1" dirty="0">
                <a:effectLst>
                  <a:outerShdw blurRad="38100" dist="38100" dir="2700000" algn="tl">
                    <a:srgbClr val="000000">
                      <a:alpha val="43137"/>
                    </a:srgbClr>
                  </a:outerShdw>
                </a:effectLst>
                <a:latin typeface="Arial Black" panose="020B0A04020102020204" pitchFamily="34" charset="0"/>
              </a:rPr>
              <a:t>God the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Father Envisioned </a:t>
            </a:r>
            <a:r>
              <a:rPr lang="en-US" sz="4000" i="1" dirty="0">
                <a:effectLst>
                  <a:outerShdw blurRad="38100" dist="38100" dir="2700000" algn="tl">
                    <a:srgbClr val="000000">
                      <a:alpha val="43137"/>
                    </a:srgbClr>
                  </a:outerShdw>
                </a:effectLst>
                <a:latin typeface="Arial Black" panose="020B0A04020102020204" pitchFamily="34" charset="0"/>
              </a:rPr>
              <a:t>the church</a:t>
            </a:r>
          </a:p>
          <a:p>
            <a:pPr marL="1090613" indent="-685800">
              <a:buFont typeface="Wingdings" panose="05000000000000000000" pitchFamily="2" charset="2"/>
              <a:buChar char="ü"/>
            </a:pPr>
            <a:r>
              <a:rPr lang="en-US" sz="4000" i="1" dirty="0">
                <a:effectLst>
                  <a:outerShdw blurRad="38100" dist="38100" dir="2700000" algn="tl">
                    <a:srgbClr val="000000">
                      <a:alpha val="43137"/>
                    </a:srgbClr>
                  </a:outerShdw>
                </a:effectLst>
                <a:latin typeface="Arial Black" panose="020B0A04020102020204" pitchFamily="34" charset="0"/>
              </a:rPr>
              <a:t>God the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Son Equipped </a:t>
            </a:r>
            <a:r>
              <a:rPr lang="en-US" sz="4000" i="1" dirty="0">
                <a:effectLst>
                  <a:outerShdw blurRad="38100" dist="38100" dir="2700000" algn="tl">
                    <a:srgbClr val="000000">
                      <a:alpha val="43137"/>
                    </a:srgbClr>
                  </a:outerShdw>
                </a:effectLst>
                <a:latin typeface="Arial Black" panose="020B0A04020102020204" pitchFamily="34" charset="0"/>
              </a:rPr>
              <a:t>the church </a:t>
            </a:r>
          </a:p>
          <a:p>
            <a:pPr marL="1090613" indent="-685800">
              <a:buFont typeface="Wingdings" panose="05000000000000000000" pitchFamily="2" charset="2"/>
              <a:buChar char="ü"/>
            </a:pPr>
            <a:r>
              <a:rPr lang="en-US" sz="4000" i="1" dirty="0">
                <a:effectLst>
                  <a:outerShdw blurRad="38100" dist="38100" dir="2700000" algn="tl">
                    <a:srgbClr val="000000">
                      <a:alpha val="43137"/>
                    </a:srgbClr>
                  </a:outerShdw>
                </a:effectLst>
                <a:latin typeface="Arial Black" panose="020B0A04020102020204" pitchFamily="34" charset="0"/>
              </a:rPr>
              <a:t>God the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Spirit Empowered </a:t>
            </a:r>
            <a:r>
              <a:rPr lang="en-US" sz="4000" i="1" dirty="0">
                <a:effectLst>
                  <a:outerShdw blurRad="38100" dist="38100" dir="2700000" algn="tl">
                    <a:srgbClr val="000000">
                      <a:alpha val="43137"/>
                    </a:srgbClr>
                  </a:outerShdw>
                </a:effectLst>
                <a:latin typeface="Arial Black" panose="020B0A04020102020204" pitchFamily="34" charset="0"/>
              </a:rPr>
              <a:t>the church</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75405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49932" cy="3784332"/>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Nature of the New Testament church is</a:t>
            </a:r>
          </a:p>
          <a:p>
            <a:pPr algn="ctr"/>
            <a:endParaRPr lang="en-US" sz="5400" i="1" dirty="0">
              <a:effectLst>
                <a:outerShdw blurRad="38100" dist="38100" dir="2700000" algn="tl">
                  <a:srgbClr val="000000">
                    <a:alpha val="43137"/>
                  </a:srgbClr>
                </a:outerShdw>
              </a:effectLst>
              <a:latin typeface="Arial Black" panose="020B0A04020102020204" pitchFamily="34" charset="0"/>
            </a:endParaRPr>
          </a:p>
          <a:p>
            <a:pPr algn="ctr"/>
            <a:r>
              <a:rPr lang="en-US" sz="7100" dirty="0">
                <a:solidFill>
                  <a:srgbClr val="FFFF00"/>
                </a:solidFill>
                <a:effectLst>
                  <a:outerShdw blurRad="38100" dist="38100" dir="2700000" algn="tl">
                    <a:srgbClr val="000000">
                      <a:alpha val="43137"/>
                    </a:srgbClr>
                  </a:outerShdw>
                </a:effectLst>
                <a:latin typeface="Arial Black" panose="020B0A04020102020204" pitchFamily="34" charset="0"/>
              </a:rPr>
              <a:t>LOCAL &amp; VISIBLE, </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a:p>
            <a:pPr algn="ct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not</a:t>
            </a:r>
          </a:p>
          <a:p>
            <a:pPr algn="ct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6500" dirty="0">
                <a:solidFill>
                  <a:srgbClr val="FFFF00"/>
                </a:solidFill>
                <a:effectLst>
                  <a:outerShdw blurRad="38100" dist="38100" dir="2700000" algn="tl">
                    <a:srgbClr val="000000">
                      <a:alpha val="43137"/>
                    </a:srgbClr>
                  </a:outerShdw>
                </a:effectLst>
                <a:latin typeface="Arial Black" panose="020B0A04020102020204" pitchFamily="34" charset="0"/>
              </a:rPr>
              <a:t>UNIVERSAL &amp; INVISIBLE</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56880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484519"/>
            <a:ext cx="12049932" cy="4717182"/>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a:r>
              <a:rPr lang="en-US" sz="42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“The ecclesia is a local church. This is what Christ meant when He used the word. Would the apostles  have been able to understand any other meaning? What other kind can minister the Word to lost persons as well as minister to the physical needs of poor people and those who are ill? What other kind can preach the Gospel?”</a:t>
            </a:r>
            <a:r>
              <a:rPr lang="en-US" sz="6500" i="1" dirty="0">
                <a:effectLst>
                  <a:outerShdw blurRad="38100" dist="38100" dir="2700000" algn="tl">
                    <a:srgbClr val="000000">
                      <a:alpha val="43137"/>
                    </a:srgbClr>
                  </a:outerShdw>
                </a:effectLst>
                <a:latin typeface="Arial Black" panose="020B0A04020102020204" pitchFamily="34" charset="0"/>
              </a:rPr>
              <a:t>	</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2" name="Picture 1">
            <a:extLst>
              <a:ext uri="{FF2B5EF4-FFF2-40B4-BE49-F238E27FC236}">
                <a16:creationId xmlns:a16="http://schemas.microsoft.com/office/drawing/2014/main" id="{5C4918EA-21E1-4FAF-B905-F33647B3D052}"/>
              </a:ext>
            </a:extLst>
          </p:cNvPr>
          <p:cNvPicPr>
            <a:picLocks noChangeAspect="1"/>
          </p:cNvPicPr>
          <p:nvPr/>
        </p:nvPicPr>
        <p:blipFill rotWithShape="1">
          <a:blip r:embed="rId3"/>
          <a:srcRect l="12751" t="6565" r="9238" b="16401"/>
          <a:stretch/>
        </p:blipFill>
        <p:spPr>
          <a:xfrm>
            <a:off x="10397001" y="363949"/>
            <a:ext cx="1652931" cy="1958688"/>
          </a:xfrm>
          <a:prstGeom prst="rect">
            <a:avLst/>
          </a:prstGeom>
        </p:spPr>
      </p:pic>
      <p:sp>
        <p:nvSpPr>
          <p:cNvPr id="3" name="TextBox 2">
            <a:extLst>
              <a:ext uri="{FF2B5EF4-FFF2-40B4-BE49-F238E27FC236}">
                <a16:creationId xmlns:a16="http://schemas.microsoft.com/office/drawing/2014/main" id="{5E37A23B-92A1-4101-9567-39A1630E0CC3}"/>
              </a:ext>
            </a:extLst>
          </p:cNvPr>
          <p:cNvSpPr txBox="1"/>
          <p:nvPr/>
        </p:nvSpPr>
        <p:spPr>
          <a:xfrm>
            <a:off x="7466012" y="410730"/>
            <a:ext cx="3047999" cy="1865126"/>
          </a:xfrm>
          <a:prstGeom prst="rect">
            <a:avLst/>
          </a:prstGeom>
          <a:noFill/>
        </p:spPr>
        <p:txBody>
          <a:bodyPr wrap="square" rtlCol="0">
            <a:spAutoFit/>
          </a:bodyPr>
          <a:lstStyle/>
          <a:p>
            <a:pPr algn="ctr">
              <a:lnSpc>
                <a:spcPct val="90000"/>
              </a:lnSpc>
            </a:pPr>
            <a:r>
              <a:rPr lang="en-US" sz="2800" b="1" dirty="0">
                <a:solidFill>
                  <a:schemeClr val="bg1"/>
                </a:solidFill>
              </a:rPr>
              <a:t>Dr Gray Allison</a:t>
            </a:r>
          </a:p>
          <a:p>
            <a:pPr algn="ctr">
              <a:lnSpc>
                <a:spcPct val="90000"/>
              </a:lnSpc>
            </a:pPr>
            <a:r>
              <a:rPr lang="en-US" sz="2000" b="1">
                <a:solidFill>
                  <a:schemeClr val="bg1"/>
                </a:solidFill>
              </a:rPr>
              <a:t>(1924-2019)</a:t>
            </a:r>
            <a:endParaRPr lang="en-US" sz="2000" b="1" dirty="0">
              <a:solidFill>
                <a:schemeClr val="bg1"/>
              </a:solidFill>
            </a:endParaRPr>
          </a:p>
          <a:p>
            <a:pPr algn="ctr">
              <a:lnSpc>
                <a:spcPct val="90000"/>
              </a:lnSpc>
            </a:pPr>
            <a:r>
              <a:rPr lang="en-US" sz="2000" b="1" dirty="0">
                <a:solidFill>
                  <a:schemeClr val="bg1"/>
                </a:solidFill>
              </a:rPr>
              <a:t>Founder &amp; </a:t>
            </a:r>
          </a:p>
          <a:p>
            <a:pPr algn="ctr">
              <a:lnSpc>
                <a:spcPct val="90000"/>
              </a:lnSpc>
            </a:pPr>
            <a:r>
              <a:rPr lang="en-US" sz="2000" b="1" dirty="0">
                <a:solidFill>
                  <a:schemeClr val="bg1"/>
                </a:solidFill>
              </a:rPr>
              <a:t>President Emeritus</a:t>
            </a:r>
          </a:p>
          <a:p>
            <a:pPr algn="ctr">
              <a:lnSpc>
                <a:spcPct val="90000"/>
              </a:lnSpc>
            </a:pPr>
            <a:r>
              <a:rPr lang="en-US" sz="2000" b="1" dirty="0">
                <a:solidFill>
                  <a:schemeClr val="bg1"/>
                </a:solidFill>
              </a:rPr>
              <a:t>Mid-America Baptist Theological Seminary</a:t>
            </a:r>
          </a:p>
        </p:txBody>
      </p:sp>
    </p:spTree>
    <p:extLst>
      <p:ext uri="{BB962C8B-B14F-4D97-AF65-F5344CB8AC3E}">
        <p14:creationId xmlns:p14="http://schemas.microsoft.com/office/powerpoint/2010/main" val="365139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3294970"/>
            <a:ext cx="12049932" cy="371543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algn="ct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“Local Church”</a:t>
            </a:r>
          </a:p>
        </p:txBody>
      </p:sp>
    </p:spTree>
    <p:extLst>
      <p:ext uri="{BB962C8B-B14F-4D97-AF65-F5344CB8AC3E}">
        <p14:creationId xmlns:p14="http://schemas.microsoft.com/office/powerpoint/2010/main" val="266769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25401" y="2434436"/>
            <a:ext cx="12049932" cy="5236386"/>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7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6700" i="1" dirty="0">
                <a:solidFill>
                  <a:srgbClr val="FFFF00"/>
                </a:solidFill>
                <a:effectLst>
                  <a:outerShdw blurRad="38100" dist="38100" dir="2700000" algn="tl">
                    <a:srgbClr val="000000">
                      <a:alpha val="43137"/>
                    </a:srgbClr>
                  </a:outerShdw>
                </a:effectLst>
                <a:latin typeface="Arial Black" panose="020B0A04020102020204" pitchFamily="34" charset="0"/>
              </a:rPr>
              <a:t>“Why all the debate about the distinction between the universal and local church? Why spend so much time on the etymology of “</a:t>
            </a:r>
            <a:r>
              <a:rPr lang="en-US" sz="6700" i="1" dirty="0" err="1">
                <a:solidFill>
                  <a:srgbClr val="FFFF00"/>
                </a:solidFill>
                <a:effectLst>
                  <a:outerShdw blurRad="38100" dist="38100" dir="2700000" algn="tl">
                    <a:srgbClr val="000000">
                      <a:alpha val="43137"/>
                    </a:srgbClr>
                  </a:outerShdw>
                </a:effectLst>
                <a:latin typeface="Arial Black" panose="020B0A04020102020204" pitchFamily="34" charset="0"/>
              </a:rPr>
              <a:t>ekklesia</a:t>
            </a:r>
            <a:r>
              <a:rPr lang="en-US" sz="6700" i="1" dirty="0">
                <a:solidFill>
                  <a:srgbClr val="FFFF00"/>
                </a:solidFill>
                <a:effectLst>
                  <a:outerShdw blurRad="38100" dist="38100" dir="2700000" algn="tl">
                    <a:srgbClr val="000000">
                      <a:alpha val="43137"/>
                    </a:srgbClr>
                  </a:outerShdw>
                </a:effectLst>
                <a:latin typeface="Arial Black" panose="020B0A04020102020204" pitchFamily="34" charset="0"/>
              </a:rPr>
              <a:t>” and its uses in the New Testament? The reason is simple. Misunderstand-</a:t>
            </a:r>
            <a:r>
              <a:rPr lang="en-US" sz="6700" i="1" dirty="0" err="1">
                <a:solidFill>
                  <a:srgbClr val="FFFF00"/>
                </a:solidFill>
                <a:effectLst>
                  <a:outerShdw blurRad="38100" dist="38100" dir="2700000" algn="tl">
                    <a:srgbClr val="000000">
                      <a:alpha val="43137"/>
                    </a:srgbClr>
                  </a:outerShdw>
                </a:effectLst>
                <a:latin typeface="Arial Black" panose="020B0A04020102020204" pitchFamily="34" charset="0"/>
              </a:rPr>
              <a:t>ing</a:t>
            </a:r>
            <a:r>
              <a:rPr lang="en-US" sz="6700" i="1" dirty="0">
                <a:solidFill>
                  <a:srgbClr val="FFFF00"/>
                </a:solidFill>
                <a:effectLst>
                  <a:outerShdw blurRad="38100" dist="38100" dir="2700000" algn="tl">
                    <a:srgbClr val="000000">
                      <a:alpha val="43137"/>
                    </a:srgbClr>
                  </a:outerShdw>
                </a:effectLst>
                <a:latin typeface="Arial Black" panose="020B0A04020102020204" pitchFamily="34" charset="0"/>
              </a:rPr>
              <a:t> the New Testament concept of the church diminishes the importance of the local church to the individual believer. </a:t>
            </a:r>
            <a:endParaRPr lang="en-US" sz="67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2" name="Picture 1">
            <a:extLst>
              <a:ext uri="{FF2B5EF4-FFF2-40B4-BE49-F238E27FC236}">
                <a16:creationId xmlns:a16="http://schemas.microsoft.com/office/drawing/2014/main" id="{CAD15510-1D0C-4BA6-8A7A-4F6EDCC195CB}"/>
              </a:ext>
            </a:extLst>
          </p:cNvPr>
          <p:cNvPicPr>
            <a:picLocks noChangeAspect="1"/>
          </p:cNvPicPr>
          <p:nvPr/>
        </p:nvPicPr>
        <p:blipFill>
          <a:blip r:embed="rId3"/>
          <a:stretch>
            <a:fillRect/>
          </a:stretch>
        </p:blipFill>
        <p:spPr>
          <a:xfrm>
            <a:off x="10666412" y="388018"/>
            <a:ext cx="1270094" cy="1894980"/>
          </a:xfrm>
          <a:prstGeom prst="rect">
            <a:avLst/>
          </a:prstGeom>
        </p:spPr>
      </p:pic>
      <p:sp>
        <p:nvSpPr>
          <p:cNvPr id="3" name="TextBox 2">
            <a:extLst>
              <a:ext uri="{FF2B5EF4-FFF2-40B4-BE49-F238E27FC236}">
                <a16:creationId xmlns:a16="http://schemas.microsoft.com/office/drawing/2014/main" id="{246A5D2D-5575-4B32-8A4F-6A1B957376D7}"/>
              </a:ext>
            </a:extLst>
          </p:cNvPr>
          <p:cNvSpPr txBox="1"/>
          <p:nvPr/>
        </p:nvSpPr>
        <p:spPr>
          <a:xfrm>
            <a:off x="7935193" y="639123"/>
            <a:ext cx="2538515" cy="1588127"/>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Bob Pearle </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(1953- )</a:t>
            </a:r>
          </a:p>
          <a:p>
            <a:pPr algn="ctr">
              <a:lnSpc>
                <a:spcPct val="90000"/>
              </a:lnSpc>
            </a:pPr>
            <a:r>
              <a:rPr lang="en-US" sz="2000" i="1" dirty="0" err="1">
                <a:solidFill>
                  <a:schemeClr val="bg1"/>
                </a:solidFill>
                <a:effectLst>
                  <a:outerShdw blurRad="38100" dist="38100" dir="2700000" algn="tl">
                    <a:srgbClr val="000000">
                      <a:alpha val="43137"/>
                    </a:srgbClr>
                  </a:outerShdw>
                </a:effectLst>
                <a:latin typeface="Arial Black" panose="020B0A04020102020204" pitchFamily="34" charset="0"/>
              </a:rPr>
              <a:t>Birchman</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 Baptist Church</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Ft Worth TX</a:t>
            </a:r>
            <a:endParaRPr lang="en-US" sz="2400" dirty="0">
              <a:solidFill>
                <a:schemeClr val="bg1"/>
              </a:solidFill>
            </a:endParaRPr>
          </a:p>
        </p:txBody>
      </p:sp>
    </p:spTree>
    <p:extLst>
      <p:ext uri="{BB962C8B-B14F-4D97-AF65-F5344CB8AC3E}">
        <p14:creationId xmlns:p14="http://schemas.microsoft.com/office/powerpoint/2010/main" val="393878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434436"/>
            <a:ext cx="12049932" cy="4575964"/>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7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58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When the local church is trumped  by the universal church, personal account-ability is minimized, Christian growth is stunted, and practically, the local church vanishes. People move from church to church to ‘bless’ each congregation with their ‘gifts’ and insights only to become spiritual pygmies. The work of God in this world is done primarily through the local congregations. That is God’s plan.”</a:t>
            </a:r>
            <a:r>
              <a:rPr lang="en-US" sz="5400" i="1" dirty="0">
                <a:effectLst>
                  <a:outerShdw blurRad="38100" dist="38100" dir="2700000" algn="tl">
                    <a:srgbClr val="000000">
                      <a:alpha val="43137"/>
                    </a:srgbClr>
                  </a:outerShdw>
                </a:effectLst>
                <a:latin typeface="Arial Black" panose="020B0A04020102020204" pitchFamily="34" charset="0"/>
              </a:rPr>
              <a:t>	</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2" name="Picture 1">
            <a:extLst>
              <a:ext uri="{FF2B5EF4-FFF2-40B4-BE49-F238E27FC236}">
                <a16:creationId xmlns:a16="http://schemas.microsoft.com/office/drawing/2014/main" id="{CAD15510-1D0C-4BA6-8A7A-4F6EDCC195CB}"/>
              </a:ext>
            </a:extLst>
          </p:cNvPr>
          <p:cNvPicPr>
            <a:picLocks noChangeAspect="1"/>
          </p:cNvPicPr>
          <p:nvPr/>
        </p:nvPicPr>
        <p:blipFill>
          <a:blip r:embed="rId3"/>
          <a:stretch>
            <a:fillRect/>
          </a:stretch>
        </p:blipFill>
        <p:spPr>
          <a:xfrm>
            <a:off x="10666412" y="388018"/>
            <a:ext cx="1270094" cy="1894980"/>
          </a:xfrm>
          <a:prstGeom prst="rect">
            <a:avLst/>
          </a:prstGeom>
        </p:spPr>
      </p:pic>
      <p:sp>
        <p:nvSpPr>
          <p:cNvPr id="3" name="TextBox 2">
            <a:extLst>
              <a:ext uri="{FF2B5EF4-FFF2-40B4-BE49-F238E27FC236}">
                <a16:creationId xmlns:a16="http://schemas.microsoft.com/office/drawing/2014/main" id="{246A5D2D-5575-4B32-8A4F-6A1B957376D7}"/>
              </a:ext>
            </a:extLst>
          </p:cNvPr>
          <p:cNvSpPr txBox="1"/>
          <p:nvPr/>
        </p:nvSpPr>
        <p:spPr>
          <a:xfrm>
            <a:off x="7935193" y="639123"/>
            <a:ext cx="2538515" cy="1588127"/>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Bob Pearle </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(1953- )</a:t>
            </a:r>
          </a:p>
          <a:p>
            <a:pPr algn="ctr">
              <a:lnSpc>
                <a:spcPct val="90000"/>
              </a:lnSpc>
            </a:pPr>
            <a:r>
              <a:rPr lang="en-US" sz="2000" i="1" dirty="0" err="1">
                <a:solidFill>
                  <a:schemeClr val="bg1"/>
                </a:solidFill>
                <a:effectLst>
                  <a:outerShdw blurRad="38100" dist="38100" dir="2700000" algn="tl">
                    <a:srgbClr val="000000">
                      <a:alpha val="43137"/>
                    </a:srgbClr>
                  </a:outerShdw>
                </a:effectLst>
                <a:latin typeface="Arial Black" panose="020B0A04020102020204" pitchFamily="34" charset="0"/>
              </a:rPr>
              <a:t>Birchman</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 Baptist Church</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Ft Worth TX</a:t>
            </a:r>
            <a:endParaRPr lang="en-US" sz="2400" dirty="0">
              <a:solidFill>
                <a:schemeClr val="bg1"/>
              </a:solidFill>
            </a:endParaRPr>
          </a:p>
        </p:txBody>
      </p:sp>
    </p:spTree>
    <p:extLst>
      <p:ext uri="{BB962C8B-B14F-4D97-AF65-F5344CB8AC3E}">
        <p14:creationId xmlns:p14="http://schemas.microsoft.com/office/powerpoint/2010/main" val="306090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434436"/>
            <a:ext cx="12049932" cy="4728364"/>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7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7600" i="1" dirty="0">
                <a:solidFill>
                  <a:srgbClr val="FFFF00"/>
                </a:solidFill>
                <a:effectLst>
                  <a:outerShdw blurRad="38100" dist="38100" dir="2700000" algn="tl">
                    <a:srgbClr val="000000">
                      <a:alpha val="43137"/>
                    </a:srgbClr>
                  </a:outerShdw>
                </a:effectLst>
                <a:latin typeface="Arial Black" panose="020B0A04020102020204" pitchFamily="34" charset="0"/>
              </a:rPr>
              <a:t>   “The whole of the modern Baptist idea of a now existent ‘universal, invisible church’ was borrowed from Pedo-</a:t>
            </a:r>
            <a:r>
              <a:rPr lang="en-US" sz="7600" i="1" dirty="0" err="1">
                <a:solidFill>
                  <a:srgbClr val="FFFF00"/>
                </a:solidFill>
                <a:effectLst>
                  <a:outerShdw blurRad="38100" dist="38100" dir="2700000" algn="tl">
                    <a:srgbClr val="000000">
                      <a:alpha val="43137"/>
                    </a:srgbClr>
                  </a:outerShdw>
                </a:effectLst>
                <a:latin typeface="Arial Black" panose="020B0A04020102020204" pitchFamily="34" charset="0"/>
              </a:rPr>
              <a:t>baptist</a:t>
            </a:r>
            <a:r>
              <a:rPr lang="en-US" sz="76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3800" i="1" dirty="0">
                <a:effectLst>
                  <a:outerShdw blurRad="38100" dist="38100" dir="2700000" algn="tl">
                    <a:srgbClr val="000000">
                      <a:alpha val="43137"/>
                    </a:srgbClr>
                  </a:outerShdw>
                </a:effectLst>
                <a:latin typeface="Arial Black" panose="020B0A04020102020204" pitchFamily="34" charset="0"/>
              </a:rPr>
              <a:t>(those who advocate or practice infant sprinkling, </a:t>
            </a:r>
            <a:r>
              <a:rPr lang="en-US" sz="3800" i="1" dirty="0" err="1">
                <a:effectLst>
                  <a:outerShdw blurRad="38100" dist="38100" dir="2700000" algn="tl">
                    <a:srgbClr val="000000">
                      <a:alpha val="43137"/>
                    </a:srgbClr>
                  </a:outerShdw>
                </a:effectLst>
                <a:latin typeface="Arial Black" panose="020B0A04020102020204" pitchFamily="34" charset="0"/>
              </a:rPr>
              <a:t>jdl</a:t>
            </a:r>
            <a:r>
              <a:rPr lang="en-US" sz="3800" i="1" dirty="0">
                <a:effectLst>
                  <a:outerShdw blurRad="38100" dist="38100" dir="2700000" algn="tl">
                    <a:srgbClr val="000000">
                      <a:alpha val="43137"/>
                    </a:srgbClr>
                  </a:outerShdw>
                </a:effectLst>
                <a:latin typeface="Arial Black" panose="020B0A04020102020204" pitchFamily="34" charset="0"/>
              </a:rPr>
              <a:t>) </a:t>
            </a:r>
            <a:r>
              <a:rPr lang="en-US" sz="7600" i="1" dirty="0">
                <a:solidFill>
                  <a:srgbClr val="FFFF00"/>
                </a:solidFill>
                <a:effectLst>
                  <a:outerShdw blurRad="38100" dist="38100" dir="2700000" algn="tl">
                    <a:srgbClr val="000000">
                      <a:alpha val="43137"/>
                    </a:srgbClr>
                  </a:outerShdw>
                </a:effectLst>
                <a:latin typeface="Arial Black" panose="020B0A04020102020204" pitchFamily="34" charset="0"/>
              </a:rPr>
              <a:t>confessions of faith in the Reformation times, and the Pedo-</a:t>
            </a:r>
            <a:r>
              <a:rPr lang="en-US" sz="7600" i="1" dirty="0" err="1">
                <a:solidFill>
                  <a:srgbClr val="FFFF00"/>
                </a:solidFill>
                <a:effectLst>
                  <a:outerShdw blurRad="38100" dist="38100" dir="2700000" algn="tl">
                    <a:srgbClr val="000000">
                      <a:alpha val="43137"/>
                    </a:srgbClr>
                  </a:outerShdw>
                </a:effectLst>
                <a:latin typeface="Arial Black" panose="020B0A04020102020204" pitchFamily="34" charset="0"/>
              </a:rPr>
              <a:t>baptists</a:t>
            </a:r>
            <a:r>
              <a:rPr lang="en-US" sz="7600" i="1" dirty="0">
                <a:solidFill>
                  <a:srgbClr val="FFFF00"/>
                </a:solidFill>
                <a:effectLst>
                  <a:outerShdw blurRad="38100" dist="38100" dir="2700000" algn="tl">
                    <a:srgbClr val="000000">
                      <a:alpha val="43137"/>
                    </a:srgbClr>
                  </a:outerShdw>
                </a:effectLst>
                <a:latin typeface="Arial Black" panose="020B0A04020102020204" pitchFamily="34" charset="0"/>
              </a:rPr>
              <a:t> devised it to offset the equally erroneous idea of the Romanist ‘universal visible church’. We need to be well indoctrinated on this point, because the error is not harmless. It is used to depreciate Christ’s earth-church, the pillar and ground of the truth.”</a:t>
            </a:r>
            <a:endParaRPr lang="en-US" sz="70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3" name="Picture 2">
            <a:extLst>
              <a:ext uri="{FF2B5EF4-FFF2-40B4-BE49-F238E27FC236}">
                <a16:creationId xmlns:a16="http://schemas.microsoft.com/office/drawing/2014/main" id="{E2968B34-512D-4082-92E8-971301FD4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4012" y="242134"/>
            <a:ext cx="1351041" cy="2059594"/>
          </a:xfrm>
          <a:prstGeom prst="rect">
            <a:avLst/>
          </a:prstGeom>
        </p:spPr>
      </p:pic>
      <p:sp>
        <p:nvSpPr>
          <p:cNvPr id="5" name="TextBox 4">
            <a:extLst>
              <a:ext uri="{FF2B5EF4-FFF2-40B4-BE49-F238E27FC236}">
                <a16:creationId xmlns:a16="http://schemas.microsoft.com/office/drawing/2014/main" id="{3445EE27-0C49-4352-845D-D07145EEBC7A}"/>
              </a:ext>
            </a:extLst>
          </p:cNvPr>
          <p:cNvSpPr txBox="1"/>
          <p:nvPr/>
        </p:nvSpPr>
        <p:spPr>
          <a:xfrm>
            <a:off x="7694613" y="682931"/>
            <a:ext cx="2590800" cy="1726627"/>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B. H. Carroll </a:t>
            </a:r>
            <a:r>
              <a:rPr lang="en-US" i="1" dirty="0">
                <a:solidFill>
                  <a:schemeClr val="bg1"/>
                </a:solidFill>
                <a:effectLst>
                  <a:outerShdw blurRad="38100" dist="38100" dir="2700000" algn="tl">
                    <a:srgbClr val="000000">
                      <a:alpha val="43137"/>
                    </a:srgbClr>
                  </a:outerShdw>
                </a:effectLst>
                <a:latin typeface="Arial Black" panose="020B0A04020102020204" pitchFamily="34" charset="0"/>
              </a:rPr>
              <a:t>(1843-1914)</a:t>
            </a:r>
          </a:p>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Founding President of SWBTS</a:t>
            </a:r>
            <a:endParaRPr lang="en-US" sz="2400" dirty="0">
              <a:solidFill>
                <a:schemeClr val="bg1"/>
              </a:solidFill>
            </a:endParaRPr>
          </a:p>
        </p:txBody>
      </p:sp>
    </p:spTree>
    <p:extLst>
      <p:ext uri="{BB962C8B-B14F-4D97-AF65-F5344CB8AC3E}">
        <p14:creationId xmlns:p14="http://schemas.microsoft.com/office/powerpoint/2010/main" val="176291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4">
            <a:extLst>
              <a:ext uri="{FF2B5EF4-FFF2-40B4-BE49-F238E27FC236}">
                <a16:creationId xmlns:a16="http://schemas.microsoft.com/office/drawing/2014/main" id="{D137C711-7428-4CA2-89D5-419F214640B2}"/>
              </a:ext>
            </a:extLst>
          </p:cNvPr>
          <p:cNvSpPr txBox="1">
            <a:spLocks/>
          </p:cNvSpPr>
          <p:nvPr/>
        </p:nvSpPr>
        <p:spPr>
          <a:xfrm>
            <a:off x="0" y="457200"/>
            <a:ext cx="12049932" cy="6172200"/>
          </a:xfrm>
          <a:prstGeom prst="rect">
            <a:avLst/>
          </a:prstGeom>
        </p:spPr>
        <p:txBody>
          <a:bodyPr vert="horz" lIns="91440" tIns="45720" rIns="91440" bIns="45720" rtlCol="0">
            <a:normAutofit fontScale="550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r>
              <a:rPr lang="en-US" sz="5400" i="1" dirty="0">
                <a:effectLst>
                  <a:outerShdw blurRad="38100" dist="38100" dir="2700000" algn="tl">
                    <a:srgbClr val="000000">
                      <a:alpha val="43137"/>
                    </a:srgbClr>
                  </a:outerShdw>
                </a:effectLst>
                <a:latin typeface="Arial Black" panose="020B0A04020102020204" pitchFamily="34" charset="0"/>
              </a:rPr>
              <a:t>   </a:t>
            </a: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The Scriptural Church           The Invisible Church</a:t>
            </a:r>
          </a:p>
          <a:p>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 </a:t>
            </a:r>
          </a:p>
          <a:p>
            <a:r>
              <a:rPr lang="en-US" sz="5400" i="1" dirty="0">
                <a:effectLst>
                  <a:outerShdw blurRad="38100" dist="38100" dir="2700000" algn="tl">
                    <a:srgbClr val="000000">
                      <a:alpha val="43137"/>
                    </a:srgbClr>
                  </a:outerShdw>
                </a:effectLst>
                <a:latin typeface="Arial Black" panose="020B0A04020102020204" pitchFamily="34" charset="0"/>
              </a:rPr>
              <a:t>	1. Visible, definite,    	     1. Invisible, indefinite </a:t>
            </a:r>
          </a:p>
          <a:p>
            <a:r>
              <a:rPr lang="en-US" sz="5400" i="1" dirty="0">
                <a:effectLst>
                  <a:outerShdw blurRad="38100" dist="38100" dir="2700000" algn="tl">
                    <a:srgbClr val="000000">
                      <a:alpha val="43137"/>
                    </a:srgbClr>
                  </a:outerShdw>
                </a:effectLst>
                <a:latin typeface="Arial Black" panose="020B0A04020102020204" pitchFamily="34" charset="0"/>
              </a:rPr>
              <a:t>	     localized </a:t>
            </a:r>
          </a:p>
          <a:p>
            <a:r>
              <a:rPr lang="en-US" sz="5400" i="1" dirty="0">
                <a:effectLst>
                  <a:outerShdw blurRad="38100" dist="38100" dir="2700000" algn="tl">
                    <a:srgbClr val="000000">
                      <a:alpha val="43137"/>
                    </a:srgbClr>
                  </a:outerShdw>
                </a:effectLst>
                <a:latin typeface="Arial Black" panose="020B0A04020102020204" pitchFamily="34" charset="0"/>
              </a:rPr>
              <a:t>	2. Organized                     2. No organization </a:t>
            </a:r>
          </a:p>
          <a:p>
            <a:r>
              <a:rPr lang="en-US" sz="5400" i="1" dirty="0">
                <a:effectLst>
                  <a:outerShdw blurRad="38100" dist="38100" dir="2700000" algn="tl">
                    <a:srgbClr val="000000">
                      <a:alpha val="43137"/>
                    </a:srgbClr>
                  </a:outerShdw>
                </a:effectLst>
                <a:latin typeface="Arial Black" panose="020B0A04020102020204" pitchFamily="34" charset="0"/>
              </a:rPr>
              <a:t>	3. Officers                         3. No officers </a:t>
            </a:r>
          </a:p>
          <a:p>
            <a:r>
              <a:rPr lang="en-US" sz="5400" i="1" dirty="0">
                <a:effectLst>
                  <a:outerShdw blurRad="38100" dist="38100" dir="2700000" algn="tl">
                    <a:srgbClr val="000000">
                      <a:alpha val="43137"/>
                    </a:srgbClr>
                  </a:outerShdw>
                </a:effectLst>
                <a:latin typeface="Arial Black" panose="020B0A04020102020204" pitchFamily="34" charset="0"/>
              </a:rPr>
              <a:t>	4. Unity    			      4. Schism </a:t>
            </a:r>
          </a:p>
          <a:p>
            <a:r>
              <a:rPr lang="en-US" sz="5400" i="1" dirty="0">
                <a:effectLst>
                  <a:outerShdw blurRad="38100" dist="38100" dir="2700000" algn="tl">
                    <a:srgbClr val="000000">
                      <a:alpha val="43137"/>
                    </a:srgbClr>
                  </a:outerShdw>
                </a:effectLst>
                <a:latin typeface="Arial Black" panose="020B0A04020102020204" pitchFamily="34" charset="0"/>
              </a:rPr>
              <a:t>	5. Functional   		      5. Not functional </a:t>
            </a:r>
          </a:p>
          <a:p>
            <a:r>
              <a:rPr lang="en-US" sz="5400" i="1" dirty="0">
                <a:effectLst>
                  <a:outerShdw blurRad="38100" dist="38100" dir="2700000" algn="tl">
                    <a:srgbClr val="000000">
                      <a:alpha val="43137"/>
                    </a:srgbClr>
                  </a:outerShdw>
                </a:effectLst>
                <a:latin typeface="Arial Black" panose="020B0A04020102020204" pitchFamily="34" charset="0"/>
              </a:rPr>
              <a:t>	6. Commissioned              6. Not commissioned </a:t>
            </a:r>
          </a:p>
          <a:p>
            <a:r>
              <a:rPr lang="en-US" sz="5400" i="1" dirty="0">
                <a:effectLst>
                  <a:outerShdw blurRad="38100" dist="38100" dir="2700000" algn="tl">
                    <a:srgbClr val="000000">
                      <a:alpha val="43137"/>
                    </a:srgbClr>
                  </a:outerShdw>
                </a:effectLst>
                <a:latin typeface="Arial Black" panose="020B0A04020102020204" pitchFamily="34" charset="0"/>
              </a:rPr>
              <a:t>	7. Ordinances                   7. No ordinances </a:t>
            </a:r>
          </a:p>
          <a:p>
            <a:r>
              <a:rPr lang="en-US" sz="5400" i="1" dirty="0">
                <a:effectLst>
                  <a:outerShdw blurRad="38100" dist="38100" dir="2700000" algn="tl">
                    <a:srgbClr val="000000">
                      <a:alpha val="43137"/>
                    </a:srgbClr>
                  </a:outerShdw>
                </a:effectLst>
                <a:latin typeface="Arial Black" panose="020B0A04020102020204" pitchFamily="34" charset="0"/>
              </a:rPr>
              <a:t>	8. Discipline                      8. No discipline </a:t>
            </a:r>
          </a:p>
          <a:p>
            <a:r>
              <a:rPr lang="en-US" sz="5400" i="1" dirty="0">
                <a:effectLst>
                  <a:outerShdw blurRad="38100" dist="38100" dir="2700000" algn="tl">
                    <a:srgbClr val="000000">
                      <a:alpha val="43137"/>
                    </a:srgbClr>
                  </a:outerShdw>
                </a:effectLst>
                <a:latin typeface="Arial Black" panose="020B0A04020102020204" pitchFamily="34" charset="0"/>
              </a:rPr>
              <a:t>	9. Pillar and ground          9. Every wind of doctrine </a:t>
            </a:r>
          </a:p>
          <a:p>
            <a:r>
              <a:rPr lang="en-US" sz="5400" i="1" dirty="0">
                <a:effectLst>
                  <a:outerShdw blurRad="38100" dist="38100" dir="2700000" algn="tl">
                    <a:srgbClr val="000000">
                      <a:alpha val="43137"/>
                    </a:srgbClr>
                  </a:outerShdw>
                </a:effectLst>
                <a:latin typeface="Arial Black" panose="020B0A04020102020204" pitchFamily="34" charset="0"/>
              </a:rPr>
              <a:t>	    of the truth</a:t>
            </a:r>
          </a:p>
          <a:p>
            <a:r>
              <a:rPr lang="en-US" sz="5400" i="1" dirty="0">
                <a:effectLst>
                  <a:outerShdw blurRad="38100" dist="38100" dir="2700000" algn="tl">
                    <a:srgbClr val="000000">
                      <a:alpha val="43137"/>
                    </a:srgbClr>
                  </a:outerShdw>
                </a:effectLst>
                <a:latin typeface="Arial Black" panose="020B0A04020102020204" pitchFamily="34" charset="0"/>
              </a:rPr>
              <a:t>	10. Is an assembly          10. Has never assembled </a:t>
            </a:r>
          </a:p>
          <a:p>
            <a:r>
              <a:rPr lang="en-US" sz="5400" i="1" dirty="0">
                <a:effectLst>
                  <a:outerShdw blurRad="38100" dist="38100" dir="2700000" algn="tl">
                    <a:srgbClr val="000000">
                      <a:alpha val="43137"/>
                    </a:srgbClr>
                  </a:outerShdw>
                </a:effectLst>
                <a:latin typeface="Arial Black" panose="020B0A04020102020204" pitchFamily="34" charset="0"/>
              </a:rPr>
              <a:t>	11. Cares for and            11. Saints drift without 	</a:t>
            </a:r>
          </a:p>
          <a:p>
            <a:r>
              <a:rPr lang="en-US" sz="5400" i="1" dirty="0">
                <a:effectLst>
                  <a:outerShdw blurRad="38100" dist="38100" dir="2700000" algn="tl">
                    <a:srgbClr val="000000">
                      <a:alpha val="43137"/>
                    </a:srgbClr>
                  </a:outerShdw>
                </a:effectLst>
                <a:latin typeface="Arial Black" panose="020B0A04020102020204" pitchFamily="34" charset="0"/>
              </a:rPr>
              <a:t>            edifies saints                   direction </a:t>
            </a:r>
          </a:p>
          <a:p>
            <a:r>
              <a:rPr lang="en-US" sz="5400" i="1" dirty="0">
                <a:effectLst>
                  <a:outerShdw blurRad="38100" dist="38100" dir="2700000" algn="tl">
                    <a:srgbClr val="000000">
                      <a:alpha val="43137"/>
                    </a:srgbClr>
                  </a:outerShdw>
                </a:effectLst>
                <a:latin typeface="Arial Black" panose="020B0A04020102020204" pitchFamily="34" charset="0"/>
              </a:rPr>
              <a:t>	12. Maintains sound       12. No doctrine - promotes            	     doctrine                           ecumenicalism</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77998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3078373"/>
            <a:ext cx="12049932" cy="138625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1833 New Hampshire Confession of Faith 	      </a:t>
            </a:r>
            <a:r>
              <a:rPr lang="en-US" sz="4000" i="1" dirty="0">
                <a:solidFill>
                  <a:srgbClr val="FFFF00"/>
                </a:solidFill>
                <a:effectLst>
                  <a:outerShdw blurRad="38100" dist="38100" dir="2700000" algn="tl">
                    <a:srgbClr val="000000">
                      <a:alpha val="43137"/>
                    </a:srgbClr>
                  </a:outerShdw>
                </a:effectLst>
                <a:latin typeface="Wingdings 2" panose="05020102010507070707" pitchFamily="18" charset="2"/>
              </a:rPr>
              <a:t>S</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No universal church</a:t>
            </a:r>
            <a:endParaRPr lang="en-US" sz="70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5C51B4A8-7104-4FF7-BBD2-C6DB07570CE0}"/>
              </a:ext>
            </a:extLst>
          </p:cNvPr>
          <p:cNvSpPr txBox="1">
            <a:spLocks/>
          </p:cNvSpPr>
          <p:nvPr/>
        </p:nvSpPr>
        <p:spPr>
          <a:xfrm>
            <a:off x="130090" y="5024086"/>
            <a:ext cx="11734963" cy="138625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1925 Baptist Faith and Message </a:t>
            </a:r>
          </a:p>
          <a:p>
            <a:pPr marL="117475"/>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000" i="1" dirty="0">
                <a:solidFill>
                  <a:srgbClr val="FFFF00"/>
                </a:solidFill>
                <a:effectLst>
                  <a:outerShdw blurRad="38100" dist="38100" dir="2700000" algn="tl">
                    <a:srgbClr val="000000">
                      <a:alpha val="43137"/>
                    </a:srgbClr>
                  </a:outerShdw>
                </a:effectLst>
                <a:latin typeface="Wingdings 2" panose="05020102010507070707" pitchFamily="18" charset="2"/>
              </a:rPr>
              <a:t>  S</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No universal church</a:t>
            </a:r>
            <a:endParaRPr lang="en-US" sz="70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23774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138893" y="2746527"/>
            <a:ext cx="12049932" cy="19723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3600" i="1" dirty="0">
                <a:solidFill>
                  <a:srgbClr val="FFFF00"/>
                </a:solidFill>
                <a:effectLst>
                  <a:outerShdw blurRad="38100" dist="38100" dir="2700000" algn="tl">
                    <a:srgbClr val="000000">
                      <a:alpha val="43137"/>
                    </a:srgbClr>
                  </a:outerShdw>
                </a:effectLst>
                <a:latin typeface="Arial Black" panose="020B0A04020102020204" pitchFamily="34" charset="0"/>
              </a:rPr>
              <a:t>1963 Southern Baptist Confession of Faith</a:t>
            </a:r>
          </a:p>
          <a:p>
            <a:pPr marL="457200" indent="-114300">
              <a:buFont typeface="Wingdings" panose="05000000000000000000" pitchFamily="2" charset="2"/>
              <a:buChar char="ü"/>
            </a:pPr>
            <a:r>
              <a:rPr lang="en-US" sz="3600" i="1" dirty="0">
                <a:solidFill>
                  <a:srgbClr val="FFFF00"/>
                </a:solidFill>
                <a:effectLst>
                  <a:outerShdw blurRad="38100" dist="38100" dir="2700000" algn="tl">
                    <a:srgbClr val="000000">
                      <a:alpha val="43137"/>
                    </a:srgbClr>
                  </a:outerShdw>
                </a:effectLst>
                <a:latin typeface="Arial Black" panose="020B0A04020102020204" pitchFamily="34" charset="0"/>
              </a:rPr>
              <a:t> Added…</a:t>
            </a:r>
            <a:r>
              <a:rPr lang="en-US" sz="3200" i="1" dirty="0">
                <a:effectLst>
                  <a:outerShdw blurRad="38100" dist="38100" dir="2700000" algn="tl">
                    <a:srgbClr val="000000">
                      <a:alpha val="43137"/>
                    </a:srgbClr>
                  </a:outerShdw>
                </a:effectLst>
                <a:latin typeface="Arial Black" panose="020B0A04020102020204" pitchFamily="34" charset="0"/>
              </a:rPr>
              <a:t>“the church is the body of Christ which includes all the redeemed of all the ages.”</a:t>
            </a:r>
            <a:endParaRPr lang="en-US" sz="3600" i="1" dirty="0">
              <a:effectLst>
                <a:outerShdw blurRad="38100" dist="38100" dir="2700000" algn="tl">
                  <a:srgbClr val="000000">
                    <a:alpha val="43137"/>
                  </a:srgbClr>
                </a:outerShdw>
              </a:effectLst>
              <a:latin typeface="Arial Black" panose="020B0A04020102020204" pitchFamily="34" charset="0"/>
            </a:endParaRPr>
          </a:p>
        </p:txBody>
      </p:sp>
      <p:sp>
        <p:nvSpPr>
          <p:cNvPr id="9" name="Subtitle 4">
            <a:extLst>
              <a:ext uri="{FF2B5EF4-FFF2-40B4-BE49-F238E27FC236}">
                <a16:creationId xmlns:a16="http://schemas.microsoft.com/office/drawing/2014/main" id="{1DF04D6C-8ACC-4AA1-831C-2070093ED845}"/>
              </a:ext>
            </a:extLst>
          </p:cNvPr>
          <p:cNvSpPr txBox="1">
            <a:spLocks/>
          </p:cNvSpPr>
          <p:nvPr/>
        </p:nvSpPr>
        <p:spPr>
          <a:xfrm>
            <a:off x="138893" y="4738562"/>
            <a:ext cx="11714241" cy="2282160"/>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11100" i="1" dirty="0">
                <a:solidFill>
                  <a:srgbClr val="FFFF00"/>
                </a:solidFill>
                <a:effectLst>
                  <a:outerShdw blurRad="38100" dist="38100" dir="2700000" algn="tl">
                    <a:srgbClr val="000000">
                      <a:alpha val="43137"/>
                    </a:srgbClr>
                  </a:outerShdw>
                </a:effectLst>
                <a:latin typeface="Arial Black" panose="020B0A04020102020204" pitchFamily="34" charset="0"/>
              </a:rPr>
              <a:t>2000 Baptist Faith and Message</a:t>
            </a:r>
          </a:p>
          <a:p>
            <a:pPr marL="280988" indent="-114300">
              <a:buFont typeface="Wingdings" panose="05000000000000000000" pitchFamily="2" charset="2"/>
              <a:buChar char="ü"/>
            </a:pPr>
            <a:r>
              <a:rPr lang="en-US" sz="11100" i="1" dirty="0">
                <a:solidFill>
                  <a:srgbClr val="FFFF00"/>
                </a:solidFill>
                <a:effectLst>
                  <a:outerShdw blurRad="38100" dist="38100" dir="2700000" algn="tl">
                    <a:srgbClr val="000000">
                      <a:alpha val="43137"/>
                    </a:srgbClr>
                  </a:outerShdw>
                </a:effectLst>
                <a:latin typeface="Arial Black" panose="020B0A04020102020204" pitchFamily="34" charset="0"/>
              </a:rPr>
              <a:t> Declared</a:t>
            </a:r>
            <a:r>
              <a:rPr lang="en-US" sz="9800" i="1" dirty="0">
                <a:solidFill>
                  <a:srgbClr val="FFFF00"/>
                </a:solidFill>
                <a:effectLst>
                  <a:outerShdw blurRad="38100" dist="38100" dir="2700000" algn="tl">
                    <a:srgbClr val="000000">
                      <a:alpha val="43137"/>
                    </a:srgbClr>
                  </a:outerShdw>
                </a:effectLst>
                <a:latin typeface="Arial Black" panose="020B0A04020102020204" pitchFamily="34" charset="0"/>
              </a:rPr>
              <a:t>…</a:t>
            </a:r>
            <a:r>
              <a:rPr lang="en-US" sz="9800" i="1" dirty="0">
                <a:effectLst>
                  <a:outerShdw blurRad="38100" dist="38100" dir="2700000" algn="tl">
                    <a:srgbClr val="000000">
                      <a:alpha val="43137"/>
                    </a:srgbClr>
                  </a:outerShdw>
                </a:effectLst>
                <a:latin typeface="Arial Black" panose="020B0A04020102020204" pitchFamily="34" charset="0"/>
              </a:rPr>
              <a:t>“The New Testament speaks also of the Church as the Body of Christ which includes all the Redeemed of all the ages, believers from every tribe, and tongue, and people, and nations.”</a:t>
            </a:r>
          </a:p>
        </p:txBody>
      </p:sp>
    </p:spTree>
    <p:extLst>
      <p:ext uri="{BB962C8B-B14F-4D97-AF65-F5344CB8AC3E}">
        <p14:creationId xmlns:p14="http://schemas.microsoft.com/office/powerpoint/2010/main" val="72908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531812" y="2915080"/>
            <a:ext cx="11518120" cy="1447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r>
              <a:rPr lang="en-US" sz="3600" i="1" dirty="0">
                <a:effectLst>
                  <a:outerShdw blurRad="38100" dist="38100" dir="2700000" algn="tl">
                    <a:srgbClr val="000000">
                      <a:alpha val="43137"/>
                    </a:srgbClr>
                  </a:outerShdw>
                </a:effectLst>
                <a:latin typeface="Arial Black" panose="020B0A04020102020204" pitchFamily="34" charset="0"/>
              </a:rPr>
              <a:t>Advantages of the “Local ecclesia (assembly)  Only” position…</a:t>
            </a:r>
          </a:p>
        </p:txBody>
      </p:sp>
      <p:sp>
        <p:nvSpPr>
          <p:cNvPr id="8" name="Subtitle 4">
            <a:extLst>
              <a:ext uri="{FF2B5EF4-FFF2-40B4-BE49-F238E27FC236}">
                <a16:creationId xmlns:a16="http://schemas.microsoft.com/office/drawing/2014/main" id="{C35120C7-EA00-47DC-AA0E-EF05113B1B10}"/>
              </a:ext>
            </a:extLst>
          </p:cNvPr>
          <p:cNvSpPr txBox="1">
            <a:spLocks/>
          </p:cNvSpPr>
          <p:nvPr/>
        </p:nvSpPr>
        <p:spPr>
          <a:xfrm>
            <a:off x="531812" y="4800600"/>
            <a:ext cx="11587566" cy="860534"/>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28650" indent="-628650"/>
            <a:r>
              <a:rPr lang="en-US" sz="4400" i="1" dirty="0">
                <a:effectLst>
                  <a:outerShdw blurRad="38100" dist="38100" dir="2700000" algn="tl">
                    <a:srgbClr val="000000">
                      <a:alpha val="43137"/>
                    </a:srgbClr>
                  </a:outerShdw>
                </a:effectLst>
                <a:latin typeface="Arial Black" panose="020B0A04020102020204" pitchFamily="34" charset="0"/>
              </a:rPr>
              <a:t>1. It advances the </a:t>
            </a:r>
            <a:r>
              <a:rPr lang="en-US" sz="4400" i="1">
                <a:effectLst>
                  <a:outerShdw blurRad="38100" dist="38100" dir="2700000" algn="tl">
                    <a:srgbClr val="000000">
                      <a:alpha val="43137"/>
                    </a:srgbClr>
                  </a:outerShdw>
                </a:effectLst>
                <a:latin typeface="Arial Black" panose="020B0A04020102020204" pitchFamily="34" charset="0"/>
              </a:rPr>
              <a:t>clear meaning </a:t>
            </a:r>
            <a:r>
              <a:rPr lang="en-US" sz="4400" i="1" dirty="0">
                <a:effectLst>
                  <a:outerShdw blurRad="38100" dist="38100" dir="2700000" algn="tl">
                    <a:srgbClr val="000000">
                      <a:alpha val="43137"/>
                    </a:srgbClr>
                  </a:outerShdw>
                </a:effectLst>
                <a:latin typeface="Arial Black" panose="020B0A04020102020204" pitchFamily="34" charset="0"/>
              </a:rPr>
              <a:t>of the word “ecclesia.” </a:t>
            </a:r>
          </a:p>
        </p:txBody>
      </p:sp>
    </p:spTree>
    <p:extLst>
      <p:ext uri="{BB962C8B-B14F-4D97-AF65-F5344CB8AC3E}">
        <p14:creationId xmlns:p14="http://schemas.microsoft.com/office/powerpoint/2010/main" val="132815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531812" y="2915080"/>
            <a:ext cx="11518120" cy="1447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r>
              <a:rPr lang="en-US" sz="4000" i="1" dirty="0">
                <a:effectLst>
                  <a:outerShdw blurRad="38100" dist="38100" dir="2700000" algn="tl">
                    <a:srgbClr val="000000">
                      <a:alpha val="43137"/>
                    </a:srgbClr>
                  </a:outerShdw>
                </a:effectLst>
                <a:latin typeface="Arial Black" panose="020B0A04020102020204" pitchFamily="34" charset="0"/>
              </a:rPr>
              <a:t>2. It reinforces the compelling need for church membership.</a:t>
            </a:r>
          </a:p>
        </p:txBody>
      </p:sp>
      <p:sp>
        <p:nvSpPr>
          <p:cNvPr id="8" name="Subtitle 4">
            <a:extLst>
              <a:ext uri="{FF2B5EF4-FFF2-40B4-BE49-F238E27FC236}">
                <a16:creationId xmlns:a16="http://schemas.microsoft.com/office/drawing/2014/main" id="{C35120C7-EA00-47DC-AA0E-EF05113B1B10}"/>
              </a:ext>
            </a:extLst>
          </p:cNvPr>
          <p:cNvSpPr txBox="1">
            <a:spLocks/>
          </p:cNvSpPr>
          <p:nvPr/>
        </p:nvSpPr>
        <p:spPr>
          <a:xfrm>
            <a:off x="531812" y="4800600"/>
            <a:ext cx="11587566"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28650" indent="-628650"/>
            <a:r>
              <a:rPr lang="en-US" sz="4000" i="1" dirty="0">
                <a:effectLst>
                  <a:outerShdw blurRad="38100" dist="38100" dir="2700000" algn="tl">
                    <a:srgbClr val="000000">
                      <a:alpha val="43137"/>
                    </a:srgbClr>
                  </a:outerShdw>
                </a:effectLst>
                <a:latin typeface="Arial Black" panose="020B0A04020102020204" pitchFamily="34" charset="0"/>
              </a:rPr>
              <a:t>3. It exposes the dangers of inter-denominationalism &amp; ecumenicalism.</a:t>
            </a:r>
          </a:p>
        </p:txBody>
      </p:sp>
    </p:spTree>
    <p:extLst>
      <p:ext uri="{BB962C8B-B14F-4D97-AF65-F5344CB8AC3E}">
        <p14:creationId xmlns:p14="http://schemas.microsoft.com/office/powerpoint/2010/main" val="306237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531812" y="2915080"/>
            <a:ext cx="11518120" cy="1447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85800" indent="-685800"/>
            <a:r>
              <a:rPr lang="en-US" sz="4000" i="1" dirty="0">
                <a:effectLst>
                  <a:outerShdw blurRad="38100" dist="38100" dir="2700000" algn="tl">
                    <a:srgbClr val="000000">
                      <a:alpha val="43137"/>
                    </a:srgbClr>
                  </a:outerShdw>
                </a:effectLst>
                <a:latin typeface="Arial Black" panose="020B0A04020102020204" pitchFamily="34" charset="0"/>
              </a:rPr>
              <a:t>4. It underscores the church’s complete autonomy &amp; dependence on Christ.</a:t>
            </a:r>
          </a:p>
        </p:txBody>
      </p:sp>
      <p:sp>
        <p:nvSpPr>
          <p:cNvPr id="8" name="Subtitle 4">
            <a:extLst>
              <a:ext uri="{FF2B5EF4-FFF2-40B4-BE49-F238E27FC236}">
                <a16:creationId xmlns:a16="http://schemas.microsoft.com/office/drawing/2014/main" id="{C35120C7-EA00-47DC-AA0E-EF05113B1B10}"/>
              </a:ext>
            </a:extLst>
          </p:cNvPr>
          <p:cNvSpPr txBox="1">
            <a:spLocks/>
          </p:cNvSpPr>
          <p:nvPr/>
        </p:nvSpPr>
        <p:spPr>
          <a:xfrm>
            <a:off x="531812" y="4800600"/>
            <a:ext cx="11587566"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28650" indent="-628650"/>
            <a:r>
              <a:rPr lang="en-US" sz="4000" i="1" dirty="0">
                <a:effectLst>
                  <a:outerShdw blurRad="38100" dist="38100" dir="2700000" algn="tl">
                    <a:srgbClr val="000000">
                      <a:alpha val="43137"/>
                    </a:srgbClr>
                  </a:outerShdw>
                </a:effectLst>
                <a:latin typeface="Arial Black" panose="020B0A04020102020204" pitchFamily="34" charset="0"/>
              </a:rPr>
              <a:t>5. It places the need to maintain doctrinal purity on each congregation.</a:t>
            </a:r>
          </a:p>
        </p:txBody>
      </p:sp>
    </p:spTree>
    <p:extLst>
      <p:ext uri="{BB962C8B-B14F-4D97-AF65-F5344CB8AC3E}">
        <p14:creationId xmlns:p14="http://schemas.microsoft.com/office/powerpoint/2010/main" val="356486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49932" cy="3942920"/>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Root &amp; Fruit of the New Testament church is</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HISTORICAL</a:t>
            </a: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p>
          <a:p>
            <a:pPr algn="ct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not</a:t>
            </a:r>
            <a:r>
              <a:rPr lang="en-US" sz="7200" dirty="0">
                <a:solidFill>
                  <a:srgbClr val="FFFF00"/>
                </a:solidFill>
                <a:effectLst>
                  <a:outerShdw blurRad="38100" dist="38100" dir="2700000" algn="tl">
                    <a:srgbClr val="000000">
                      <a:alpha val="43137"/>
                    </a:srgbClr>
                  </a:outerShdw>
                </a:effectLst>
                <a:latin typeface="Arial Black" panose="020B0A04020102020204" pitchFamily="34" charset="0"/>
              </a:rPr>
              <a:t> </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MODERN</a:t>
            </a:r>
            <a:endParaRPr lang="en-US" sz="72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35004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3445EE27-0C49-4352-845D-D07145EEBC7A}"/>
              </a:ext>
            </a:extLst>
          </p:cNvPr>
          <p:cNvSpPr txBox="1"/>
          <p:nvPr/>
        </p:nvSpPr>
        <p:spPr>
          <a:xfrm>
            <a:off x="7424058" y="530504"/>
            <a:ext cx="2590800" cy="2225225"/>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John A. Broadus</a:t>
            </a:r>
          </a:p>
          <a:p>
            <a:pPr algn="ctr">
              <a:lnSpc>
                <a:spcPct val="90000"/>
              </a:lnSpc>
            </a:pPr>
            <a:r>
              <a:rPr lang="en-US" i="1" dirty="0">
                <a:solidFill>
                  <a:schemeClr val="bg1"/>
                </a:solidFill>
                <a:effectLst>
                  <a:outerShdw blurRad="38100" dist="38100" dir="2700000" algn="tl">
                    <a:srgbClr val="000000">
                      <a:alpha val="43137"/>
                    </a:srgbClr>
                  </a:outerShdw>
                </a:effectLst>
                <a:latin typeface="Arial Black" panose="020B0A04020102020204" pitchFamily="34" charset="0"/>
              </a:rPr>
              <a:t>(1827-1897)</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President of Southern Baptist Theological Seminary</a:t>
            </a:r>
            <a:endParaRPr lang="en-US" sz="2000" dirty="0">
              <a:solidFill>
                <a:schemeClr val="bg1"/>
              </a:solidFill>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37320" y="2803398"/>
            <a:ext cx="12049932" cy="47283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117475"/>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000" dirty="0">
                <a:effectLst>
                  <a:outerShdw blurRad="38100" dist="38100" dir="2700000" algn="tl">
                    <a:srgbClr val="000000">
                      <a:alpha val="43137"/>
                    </a:srgbClr>
                  </a:outerShdw>
                </a:effectLst>
                <a:latin typeface="Arial Black" panose="020B0A04020102020204" pitchFamily="34" charset="0"/>
              </a:rPr>
              <a:t>Speaking of death…</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All earthly things go down through these dread gates, but Christ’s church, for which he gave himself, will never cease to exist; there will always be Christians in the world. This was a bold prediction for a homeless teacher, with a handful of followers.”</a:t>
            </a:r>
          </a:p>
        </p:txBody>
      </p:sp>
      <p:pic>
        <p:nvPicPr>
          <p:cNvPr id="2" name="Picture 1">
            <a:extLst>
              <a:ext uri="{FF2B5EF4-FFF2-40B4-BE49-F238E27FC236}">
                <a16:creationId xmlns:a16="http://schemas.microsoft.com/office/drawing/2014/main" id="{71F5E7D7-175F-4FF4-8736-E144BCE58CFC}"/>
              </a:ext>
            </a:extLst>
          </p:cNvPr>
          <p:cNvPicPr>
            <a:picLocks noChangeAspect="1"/>
          </p:cNvPicPr>
          <p:nvPr/>
        </p:nvPicPr>
        <p:blipFill>
          <a:blip r:embed="rId3"/>
          <a:stretch>
            <a:fillRect/>
          </a:stretch>
        </p:blipFill>
        <p:spPr>
          <a:xfrm>
            <a:off x="10050859" y="294969"/>
            <a:ext cx="1987154" cy="2583300"/>
          </a:xfrm>
          <a:prstGeom prst="rect">
            <a:avLst/>
          </a:prstGeom>
        </p:spPr>
      </p:pic>
    </p:spTree>
    <p:extLst>
      <p:ext uri="{BB962C8B-B14F-4D97-AF65-F5344CB8AC3E}">
        <p14:creationId xmlns:p14="http://schemas.microsoft.com/office/powerpoint/2010/main" val="107747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106300" y="3169753"/>
            <a:ext cx="12049932" cy="417153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457200" indent="-339725"/>
            <a:r>
              <a:rPr lang="en-US" sz="4200" i="1" dirty="0">
                <a:solidFill>
                  <a:srgbClr val="FFFF00"/>
                </a:solidFill>
                <a:effectLst>
                  <a:outerShdw blurRad="38100" dist="38100" dir="2700000" algn="tl">
                    <a:srgbClr val="000000">
                      <a:alpha val="43137"/>
                    </a:srgbClr>
                  </a:outerShdw>
                </a:effectLst>
                <a:latin typeface="Arial Black" panose="020B0A04020102020204" pitchFamily="34" charset="0"/>
              </a:rPr>
              <a:t> “Those who oppose Baptist succession have no logical ground to stand on in organizing a church out of material furnished by other churches, and with those regularly baptized by regular ordained ministers.” </a:t>
            </a:r>
          </a:p>
        </p:txBody>
      </p:sp>
      <p:sp>
        <p:nvSpPr>
          <p:cNvPr id="5" name="TextBox 4">
            <a:extLst>
              <a:ext uri="{FF2B5EF4-FFF2-40B4-BE49-F238E27FC236}">
                <a16:creationId xmlns:a16="http://schemas.microsoft.com/office/drawing/2014/main" id="{3445EE27-0C49-4352-845D-D07145EEBC7A}"/>
              </a:ext>
            </a:extLst>
          </p:cNvPr>
          <p:cNvSpPr txBox="1"/>
          <p:nvPr/>
        </p:nvSpPr>
        <p:spPr>
          <a:xfrm>
            <a:off x="7424058" y="530504"/>
            <a:ext cx="2590800" cy="1837426"/>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T.T. Eaton</a:t>
            </a:r>
          </a:p>
          <a:p>
            <a:pPr algn="ctr">
              <a:lnSpc>
                <a:spcPct val="90000"/>
              </a:lnSpc>
            </a:pPr>
            <a:r>
              <a:rPr lang="en-US" i="1" dirty="0">
                <a:solidFill>
                  <a:schemeClr val="bg1"/>
                </a:solidFill>
                <a:effectLst>
                  <a:outerShdw blurRad="38100" dist="38100" dir="2700000" algn="tl">
                    <a:srgbClr val="000000">
                      <a:alpha val="43137"/>
                    </a:srgbClr>
                  </a:outerShdw>
                </a:effectLst>
                <a:latin typeface="Arial Black" panose="020B0A04020102020204" pitchFamily="34" charset="0"/>
              </a:rPr>
              <a:t>(1845-1907)</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Baptist Pastor, Author, University Professor</a:t>
            </a:r>
            <a:endParaRPr lang="en-US" sz="2000" dirty="0">
              <a:solidFill>
                <a:schemeClr val="bg1"/>
              </a:solidFill>
            </a:endParaRPr>
          </a:p>
        </p:txBody>
      </p:sp>
      <p:pic>
        <p:nvPicPr>
          <p:cNvPr id="3" name="Picture 2">
            <a:extLst>
              <a:ext uri="{FF2B5EF4-FFF2-40B4-BE49-F238E27FC236}">
                <a16:creationId xmlns:a16="http://schemas.microsoft.com/office/drawing/2014/main" id="{659ECCA6-07F6-496C-971C-5137A07F5E94}"/>
              </a:ext>
            </a:extLst>
          </p:cNvPr>
          <p:cNvPicPr>
            <a:picLocks noChangeAspect="1"/>
          </p:cNvPicPr>
          <p:nvPr/>
        </p:nvPicPr>
        <p:blipFill>
          <a:blip r:embed="rId3"/>
          <a:stretch>
            <a:fillRect/>
          </a:stretch>
        </p:blipFill>
        <p:spPr>
          <a:xfrm>
            <a:off x="10312428" y="462392"/>
            <a:ext cx="1630334" cy="2293337"/>
          </a:xfrm>
          <a:prstGeom prst="rect">
            <a:avLst/>
          </a:prstGeom>
        </p:spPr>
      </p:pic>
    </p:spTree>
    <p:extLst>
      <p:ext uri="{BB962C8B-B14F-4D97-AF65-F5344CB8AC3E}">
        <p14:creationId xmlns:p14="http://schemas.microsoft.com/office/powerpoint/2010/main" val="370136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106300" y="2923055"/>
            <a:ext cx="11991912" cy="441823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457200" indent="-176213"/>
            <a:r>
              <a:rPr lang="en-US" sz="3200" i="1" dirty="0">
                <a:solidFill>
                  <a:srgbClr val="FFFF00"/>
                </a:solidFill>
                <a:effectLst>
                  <a:outerShdw blurRad="38100" dist="38100" dir="2700000" algn="tl">
                    <a:srgbClr val="000000">
                      <a:alpha val="43137"/>
                    </a:srgbClr>
                  </a:outerShdw>
                </a:effectLst>
                <a:latin typeface="Arial Black" panose="020B0A04020102020204" pitchFamily="34" charset="0"/>
              </a:rPr>
              <a:t>“Succession among Baptists is not a linked chain of churches or ministers, uninterrupted and traceable at this distant day… The true and defensible doctrine is that baptized believers have existed in every age since John baptized in Jordan, and have met as a baptized congregation in covenant and fellowship where an opportunity permitted.” </a:t>
            </a:r>
          </a:p>
        </p:txBody>
      </p:sp>
      <p:sp>
        <p:nvSpPr>
          <p:cNvPr id="5" name="TextBox 4">
            <a:extLst>
              <a:ext uri="{FF2B5EF4-FFF2-40B4-BE49-F238E27FC236}">
                <a16:creationId xmlns:a16="http://schemas.microsoft.com/office/drawing/2014/main" id="{3445EE27-0C49-4352-845D-D07145EEBC7A}"/>
              </a:ext>
            </a:extLst>
          </p:cNvPr>
          <p:cNvSpPr txBox="1"/>
          <p:nvPr/>
        </p:nvSpPr>
        <p:spPr>
          <a:xfrm>
            <a:off x="7424058" y="530504"/>
            <a:ext cx="2590800" cy="1283428"/>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S.H. Ford</a:t>
            </a:r>
          </a:p>
          <a:p>
            <a:pPr algn="ctr">
              <a:lnSpc>
                <a:spcPct val="90000"/>
              </a:lnSpc>
            </a:pPr>
            <a:r>
              <a:rPr lang="en-US" i="1" dirty="0">
                <a:solidFill>
                  <a:schemeClr val="bg1"/>
                </a:solidFill>
                <a:effectLst>
                  <a:outerShdw blurRad="38100" dist="38100" dir="2700000" algn="tl">
                    <a:srgbClr val="000000">
                      <a:alpha val="43137"/>
                    </a:srgbClr>
                  </a:outerShdw>
                </a:effectLst>
                <a:latin typeface="Arial Black" panose="020B0A04020102020204" pitchFamily="34" charset="0"/>
              </a:rPr>
              <a:t>(1819-1905)</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Baptist  Historian</a:t>
            </a:r>
            <a:endParaRPr lang="en-US" sz="2000" dirty="0">
              <a:solidFill>
                <a:schemeClr val="bg1"/>
              </a:solidFill>
            </a:endParaRPr>
          </a:p>
        </p:txBody>
      </p:sp>
      <p:pic>
        <p:nvPicPr>
          <p:cNvPr id="2" name="Picture 1">
            <a:extLst>
              <a:ext uri="{FF2B5EF4-FFF2-40B4-BE49-F238E27FC236}">
                <a16:creationId xmlns:a16="http://schemas.microsoft.com/office/drawing/2014/main" id="{2BB1A799-C13A-4E0D-8D87-89EA155A5F40}"/>
              </a:ext>
            </a:extLst>
          </p:cNvPr>
          <p:cNvPicPr>
            <a:picLocks noChangeAspect="1"/>
          </p:cNvPicPr>
          <p:nvPr/>
        </p:nvPicPr>
        <p:blipFill>
          <a:blip r:embed="rId3"/>
          <a:stretch>
            <a:fillRect/>
          </a:stretch>
        </p:blipFill>
        <p:spPr>
          <a:xfrm>
            <a:off x="10014858" y="311392"/>
            <a:ext cx="1695450" cy="2457450"/>
          </a:xfrm>
          <a:prstGeom prst="rect">
            <a:avLst/>
          </a:prstGeom>
        </p:spPr>
      </p:pic>
    </p:spTree>
    <p:extLst>
      <p:ext uri="{BB962C8B-B14F-4D97-AF65-F5344CB8AC3E}">
        <p14:creationId xmlns:p14="http://schemas.microsoft.com/office/powerpoint/2010/main" val="40589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28627" y="2770021"/>
            <a:ext cx="11950303" cy="4773779"/>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indent="-22860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“Without boast or pride but with joy and certainty, Baptists trace their lineage back to an ancient and honorable beginning – to the meeting of John the forerunner and Jesus in the holy baptizing scene in the Jordan River. Through the centuries, sometimes by indistinct lines, sometimes by definite groups and mighty doctrines, they profess love for and loyalty to teachings and principles which Christ gave to the apostolic group and are recorded in the New Testament.”   </a:t>
            </a:r>
            <a:r>
              <a:rPr lang="en-US" sz="4400" i="1" dirty="0">
                <a:effectLst>
                  <a:outerShdw blurRad="38100" dist="38100" dir="2700000" algn="tl">
                    <a:srgbClr val="000000">
                      <a:alpha val="43137"/>
                    </a:srgbClr>
                  </a:outerShdw>
                </a:effectLst>
                <a:latin typeface="Arial Black" panose="020B0A04020102020204" pitchFamily="34" charset="0"/>
              </a:rPr>
              <a:t>1939 SBC Presidential Address</a:t>
            </a:r>
          </a:p>
        </p:txBody>
      </p:sp>
      <p:pic>
        <p:nvPicPr>
          <p:cNvPr id="2" name="Picture 1">
            <a:extLst>
              <a:ext uri="{FF2B5EF4-FFF2-40B4-BE49-F238E27FC236}">
                <a16:creationId xmlns:a16="http://schemas.microsoft.com/office/drawing/2014/main" id="{09A1DE92-8F1A-44BF-A9B2-836A6E4E056A}"/>
              </a:ext>
            </a:extLst>
          </p:cNvPr>
          <p:cNvPicPr>
            <a:picLocks noChangeAspect="1"/>
          </p:cNvPicPr>
          <p:nvPr/>
        </p:nvPicPr>
        <p:blipFill rotWithShape="1">
          <a:blip r:embed="rId3"/>
          <a:srcRect l="34002" r="18688"/>
          <a:stretch/>
        </p:blipFill>
        <p:spPr>
          <a:xfrm>
            <a:off x="10028185" y="393419"/>
            <a:ext cx="1893491" cy="2252694"/>
          </a:xfrm>
          <a:prstGeom prst="rect">
            <a:avLst/>
          </a:prstGeom>
        </p:spPr>
      </p:pic>
      <p:sp>
        <p:nvSpPr>
          <p:cNvPr id="3" name="TextBox 2">
            <a:extLst>
              <a:ext uri="{FF2B5EF4-FFF2-40B4-BE49-F238E27FC236}">
                <a16:creationId xmlns:a16="http://schemas.microsoft.com/office/drawing/2014/main" id="{1D4B9FE2-EC26-47A1-BF75-CB2BD28FBC4A}"/>
              </a:ext>
            </a:extLst>
          </p:cNvPr>
          <p:cNvSpPr txBox="1"/>
          <p:nvPr/>
        </p:nvSpPr>
        <p:spPr>
          <a:xfrm>
            <a:off x="7610365" y="448704"/>
            <a:ext cx="2362200" cy="2142125"/>
          </a:xfrm>
          <a:prstGeom prst="rect">
            <a:avLst/>
          </a:prstGeom>
          <a:noFill/>
        </p:spPr>
        <p:txBody>
          <a:bodyPr wrap="square" rtlCol="0">
            <a:spAutoFit/>
          </a:bodyPr>
          <a:lstStyle/>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L. R. Scarborough </a:t>
            </a: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(1870-1945)</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President of SWBTS and the SBC Convention</a:t>
            </a:r>
            <a:endParaRPr lang="en-US" sz="2400" dirty="0">
              <a:solidFill>
                <a:schemeClr val="bg1"/>
              </a:solidFill>
            </a:endParaRPr>
          </a:p>
        </p:txBody>
      </p:sp>
    </p:spTree>
    <p:extLst>
      <p:ext uri="{BB962C8B-B14F-4D97-AF65-F5344CB8AC3E}">
        <p14:creationId xmlns:p14="http://schemas.microsoft.com/office/powerpoint/2010/main" val="213041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129559" y="2867827"/>
            <a:ext cx="11950303" cy="1631687"/>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indent="-228600"/>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	Modern View – Baptists began in 1644 when the name “Baptist” appeared</a:t>
            </a:r>
          </a:p>
        </p:txBody>
      </p:sp>
      <p:sp>
        <p:nvSpPr>
          <p:cNvPr id="3" name="TextBox 2">
            <a:extLst>
              <a:ext uri="{FF2B5EF4-FFF2-40B4-BE49-F238E27FC236}">
                <a16:creationId xmlns:a16="http://schemas.microsoft.com/office/drawing/2014/main" id="{1D4B9FE2-EC26-47A1-BF75-CB2BD28FBC4A}"/>
              </a:ext>
            </a:extLst>
          </p:cNvPr>
          <p:cNvSpPr txBox="1"/>
          <p:nvPr/>
        </p:nvSpPr>
        <p:spPr>
          <a:xfrm>
            <a:off x="7610365" y="448704"/>
            <a:ext cx="2503596" cy="2419124"/>
          </a:xfrm>
          <a:prstGeom prst="rect">
            <a:avLst/>
          </a:prstGeom>
          <a:noFill/>
        </p:spPr>
        <p:txBody>
          <a:bodyPr wrap="square" rtlCol="0">
            <a:spAutoFit/>
          </a:bodyPr>
          <a:lstStyle/>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William H Whitsett</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(1841-1911)</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President of Southern Baptist Theological Seminary</a:t>
            </a:r>
            <a:endParaRPr lang="en-US" sz="2400" dirty="0">
              <a:solidFill>
                <a:schemeClr val="bg1"/>
              </a:solidFill>
            </a:endParaRPr>
          </a:p>
        </p:txBody>
      </p:sp>
      <p:pic>
        <p:nvPicPr>
          <p:cNvPr id="5" name="Picture 4">
            <a:extLst>
              <a:ext uri="{FF2B5EF4-FFF2-40B4-BE49-F238E27FC236}">
                <a16:creationId xmlns:a16="http://schemas.microsoft.com/office/drawing/2014/main" id="{8B1E9652-2253-45E6-B192-61DD594DFEF6}"/>
              </a:ext>
            </a:extLst>
          </p:cNvPr>
          <p:cNvPicPr>
            <a:picLocks noChangeAspect="1"/>
          </p:cNvPicPr>
          <p:nvPr/>
        </p:nvPicPr>
        <p:blipFill>
          <a:blip r:embed="rId3"/>
          <a:stretch>
            <a:fillRect/>
          </a:stretch>
        </p:blipFill>
        <p:spPr>
          <a:xfrm>
            <a:off x="10038042" y="476562"/>
            <a:ext cx="1676120" cy="2391265"/>
          </a:xfrm>
          <a:prstGeom prst="rect">
            <a:avLst/>
          </a:prstGeom>
        </p:spPr>
      </p:pic>
      <p:sp>
        <p:nvSpPr>
          <p:cNvPr id="8" name="Subtitle 4">
            <a:extLst>
              <a:ext uri="{FF2B5EF4-FFF2-40B4-BE49-F238E27FC236}">
                <a16:creationId xmlns:a16="http://schemas.microsoft.com/office/drawing/2014/main" id="{FA78EFE3-92AD-4606-AA43-F650859F1037}"/>
              </a:ext>
            </a:extLst>
          </p:cNvPr>
          <p:cNvSpPr txBox="1">
            <a:spLocks/>
          </p:cNvSpPr>
          <p:nvPr/>
        </p:nvSpPr>
        <p:spPr>
          <a:xfrm>
            <a:off x="0" y="4670282"/>
            <a:ext cx="12079862" cy="218771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indent="-228600"/>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300" dirty="0">
                <a:solidFill>
                  <a:srgbClr val="FFFF00"/>
                </a:solidFill>
                <a:latin typeface="Arial Black" panose="020B0A04020102020204" pitchFamily="34" charset="0"/>
              </a:rPr>
              <a:t>In a 1893 article in </a:t>
            </a:r>
            <a:r>
              <a:rPr lang="en-US" sz="4300" i="1" dirty="0">
                <a:solidFill>
                  <a:srgbClr val="FFFF00"/>
                </a:solidFill>
                <a:latin typeface="Arial Black" panose="020B0A04020102020204" pitchFamily="34" charset="0"/>
              </a:rPr>
              <a:t>Johnson’s Universal Encyclopedia </a:t>
            </a:r>
            <a:r>
              <a:rPr lang="en-US" sz="4800" dirty="0">
                <a:solidFill>
                  <a:srgbClr val="FFFF00"/>
                </a:solidFill>
                <a:latin typeface="Arial Black" panose="020B0A04020102020204" pitchFamily="34" charset="0"/>
              </a:rPr>
              <a:t>Whitsett argued that the practice of immersion began in seventeenth century England.</a:t>
            </a:r>
            <a:endParaRPr lang="en-US" sz="43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89971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1D4B9FE2-EC26-47A1-BF75-CB2BD28FBC4A}"/>
              </a:ext>
            </a:extLst>
          </p:cNvPr>
          <p:cNvSpPr txBox="1"/>
          <p:nvPr/>
        </p:nvSpPr>
        <p:spPr>
          <a:xfrm>
            <a:off x="7610365" y="448704"/>
            <a:ext cx="2503596" cy="2419124"/>
          </a:xfrm>
          <a:prstGeom prst="rect">
            <a:avLst/>
          </a:prstGeom>
          <a:noFill/>
        </p:spPr>
        <p:txBody>
          <a:bodyPr wrap="square" rtlCol="0">
            <a:spAutoFit/>
          </a:bodyPr>
          <a:lstStyle/>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William H Whitsett</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(1841-1911)</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President of Southern Baptist Theological Seminary</a:t>
            </a:r>
            <a:endParaRPr lang="en-US" sz="2400" dirty="0">
              <a:solidFill>
                <a:schemeClr val="bg1"/>
              </a:solidFill>
            </a:endParaRPr>
          </a:p>
        </p:txBody>
      </p:sp>
      <p:pic>
        <p:nvPicPr>
          <p:cNvPr id="5" name="Picture 4">
            <a:extLst>
              <a:ext uri="{FF2B5EF4-FFF2-40B4-BE49-F238E27FC236}">
                <a16:creationId xmlns:a16="http://schemas.microsoft.com/office/drawing/2014/main" id="{8B1E9652-2253-45E6-B192-61DD594DFEF6}"/>
              </a:ext>
            </a:extLst>
          </p:cNvPr>
          <p:cNvPicPr>
            <a:picLocks noChangeAspect="1"/>
          </p:cNvPicPr>
          <p:nvPr/>
        </p:nvPicPr>
        <p:blipFill>
          <a:blip r:embed="rId3"/>
          <a:stretch>
            <a:fillRect/>
          </a:stretch>
        </p:blipFill>
        <p:spPr>
          <a:xfrm>
            <a:off x="10038042" y="476562"/>
            <a:ext cx="1676120" cy="2391265"/>
          </a:xfrm>
          <a:prstGeom prst="rect">
            <a:avLst/>
          </a:prstGeom>
        </p:spPr>
      </p:pic>
      <p:sp>
        <p:nvSpPr>
          <p:cNvPr id="8" name="Subtitle 4">
            <a:extLst>
              <a:ext uri="{FF2B5EF4-FFF2-40B4-BE49-F238E27FC236}">
                <a16:creationId xmlns:a16="http://schemas.microsoft.com/office/drawing/2014/main" id="{FA78EFE3-92AD-4606-AA43-F650859F1037}"/>
              </a:ext>
            </a:extLst>
          </p:cNvPr>
          <p:cNvSpPr txBox="1">
            <a:spLocks/>
          </p:cNvSpPr>
          <p:nvPr/>
        </p:nvSpPr>
        <p:spPr>
          <a:xfrm>
            <a:off x="-15876" y="3071280"/>
            <a:ext cx="12079862" cy="378159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339725" indent="-228600"/>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He taught that up to 1641 all Baptists employed sprinkling and pouring as the mode of baptism and that no case of immersion took place among American Baptists before the year 1644. </a:t>
            </a:r>
            <a:endParaRPr lang="en-US" sz="43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81336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1D4B9FE2-EC26-47A1-BF75-CB2BD28FBC4A}"/>
              </a:ext>
            </a:extLst>
          </p:cNvPr>
          <p:cNvSpPr txBox="1"/>
          <p:nvPr/>
        </p:nvSpPr>
        <p:spPr>
          <a:xfrm>
            <a:off x="8532812" y="939360"/>
            <a:ext cx="2971800" cy="1809726"/>
          </a:xfrm>
          <a:prstGeom prst="rect">
            <a:avLst/>
          </a:prstGeom>
          <a:noFill/>
        </p:spPr>
        <p:txBody>
          <a:bodyPr wrap="square" rtlCol="0">
            <a:spAutoFit/>
          </a:bodyPr>
          <a:lstStyle/>
          <a:p>
            <a:pPr algn="ctr">
              <a:lnSpc>
                <a:spcPct val="90000"/>
              </a:lnSpc>
            </a:pPr>
            <a:r>
              <a:rPr lang="en-US" sz="2800" i="1" dirty="0">
                <a:solidFill>
                  <a:schemeClr val="bg1"/>
                </a:solidFill>
                <a:effectLst>
                  <a:outerShdw blurRad="38100" dist="38100" dir="2700000" algn="tl">
                    <a:srgbClr val="000000">
                      <a:alpha val="43137"/>
                    </a:srgbClr>
                  </a:outerShdw>
                </a:effectLst>
                <a:latin typeface="Arial Black" panose="020B0A04020102020204" pitchFamily="34" charset="0"/>
              </a:rPr>
              <a:t>D.B. Ray</a:t>
            </a:r>
          </a:p>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(1830-1922)</a:t>
            </a:r>
          </a:p>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Baptist Author &amp;</a:t>
            </a:r>
          </a:p>
          <a:p>
            <a:pPr algn="ctr">
              <a:lnSpc>
                <a:spcPct val="90000"/>
              </a:lnSpc>
            </a:pPr>
            <a:r>
              <a:rPr lang="en-US" sz="2400" i="1" dirty="0">
                <a:solidFill>
                  <a:schemeClr val="bg1"/>
                </a:solidFill>
                <a:effectLst>
                  <a:outerShdw blurRad="38100" dist="38100" dir="2700000" algn="tl">
                    <a:srgbClr val="000000">
                      <a:alpha val="43137"/>
                    </a:srgbClr>
                  </a:outerShdw>
                </a:effectLst>
                <a:latin typeface="Arial Black" panose="020B0A04020102020204" pitchFamily="34" charset="0"/>
              </a:rPr>
              <a:t>Apologist</a:t>
            </a:r>
            <a:endParaRPr lang="en-US" sz="2800" dirty="0">
              <a:solidFill>
                <a:schemeClr val="bg1"/>
              </a:solidFill>
            </a:endParaRPr>
          </a:p>
        </p:txBody>
      </p:sp>
      <p:sp>
        <p:nvSpPr>
          <p:cNvPr id="8" name="Subtitle 4">
            <a:extLst>
              <a:ext uri="{FF2B5EF4-FFF2-40B4-BE49-F238E27FC236}">
                <a16:creationId xmlns:a16="http://schemas.microsoft.com/office/drawing/2014/main" id="{FA78EFE3-92AD-4606-AA43-F650859F1037}"/>
              </a:ext>
            </a:extLst>
          </p:cNvPr>
          <p:cNvSpPr txBox="1">
            <a:spLocks/>
          </p:cNvSpPr>
          <p:nvPr/>
        </p:nvSpPr>
        <p:spPr>
          <a:xfrm>
            <a:off x="163511" y="3048000"/>
            <a:ext cx="11961812" cy="350408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742950" indent="-631825"/>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  </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“No man now living will see the end of the hurt Dr. Whitsett has done the Baptists, no matter how often his position is disproved.”</a:t>
            </a:r>
            <a:endParaRPr lang="en-US" sz="4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17884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743200"/>
            <a:ext cx="12038012" cy="4419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algn="ctr"/>
            <a:r>
              <a:rPr lang="en-US" sz="5400" i="1" dirty="0">
                <a:effectLst>
                  <a:outerShdw blurRad="38100" dist="38100" dir="2700000" algn="tl">
                    <a:srgbClr val="000000">
                      <a:alpha val="43137"/>
                    </a:srgbClr>
                  </a:outerShdw>
                </a:effectLst>
                <a:latin typeface="Arial Black" panose="020B0A04020102020204" pitchFamily="34" charset="0"/>
              </a:rPr>
              <a:t>The Importance of the New Testament church is</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ESSENTIAL </a:t>
            </a:r>
          </a:p>
          <a:p>
            <a:pPr algn="ctr"/>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not</a:t>
            </a: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 </a:t>
            </a:r>
          </a:p>
          <a:p>
            <a:pPr algn="ctr"/>
            <a:r>
              <a:rPr lang="en-US" sz="6000" dirty="0">
                <a:solidFill>
                  <a:srgbClr val="FFFF00"/>
                </a:solidFill>
                <a:effectLst>
                  <a:outerShdw blurRad="38100" dist="38100" dir="2700000" algn="tl">
                    <a:srgbClr val="000000">
                      <a:alpha val="43137"/>
                    </a:srgbClr>
                  </a:outerShdw>
                </a:effectLst>
                <a:latin typeface="Arial Black" panose="020B0A04020102020204" pitchFamily="34" charset="0"/>
              </a:rPr>
              <a:t>OPTIONAL</a:t>
            </a:r>
          </a:p>
        </p:txBody>
      </p:sp>
    </p:spTree>
    <p:extLst>
      <p:ext uri="{BB962C8B-B14F-4D97-AF65-F5344CB8AC3E}">
        <p14:creationId xmlns:p14="http://schemas.microsoft.com/office/powerpoint/2010/main" val="201320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36381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6000" i="1" dirty="0">
                <a:solidFill>
                  <a:srgbClr val="FFFF00"/>
                </a:solidFill>
                <a:effectLst>
                  <a:outerShdw blurRad="38100" dist="38100" dir="2700000" algn="tl">
                    <a:srgbClr val="000000">
                      <a:alpha val="43137"/>
                    </a:srgbClr>
                  </a:outerShdw>
                </a:effectLst>
                <a:latin typeface="Arial Black" panose="020B0A04020102020204" pitchFamily="34" charset="0"/>
              </a:rPr>
              <a:t>“This may sound shocking to some, but biblically, living for God means living for his church.”</a:t>
            </a:r>
            <a:endParaRPr lang="en-US" sz="6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2" name="Picture 1">
            <a:extLst>
              <a:ext uri="{FF2B5EF4-FFF2-40B4-BE49-F238E27FC236}">
                <a16:creationId xmlns:a16="http://schemas.microsoft.com/office/drawing/2014/main" id="{41F1176E-065A-429D-BAA7-11BB898321E4}"/>
              </a:ext>
            </a:extLst>
          </p:cNvPr>
          <p:cNvPicPr>
            <a:picLocks noChangeAspect="1"/>
          </p:cNvPicPr>
          <p:nvPr/>
        </p:nvPicPr>
        <p:blipFill>
          <a:blip r:embed="rId3"/>
          <a:stretch>
            <a:fillRect/>
          </a:stretch>
        </p:blipFill>
        <p:spPr>
          <a:xfrm>
            <a:off x="9972565" y="254895"/>
            <a:ext cx="1839888" cy="2424769"/>
          </a:xfrm>
          <a:prstGeom prst="rect">
            <a:avLst/>
          </a:prstGeom>
        </p:spPr>
      </p:pic>
      <p:sp>
        <p:nvSpPr>
          <p:cNvPr id="3" name="TextBox 2">
            <a:extLst>
              <a:ext uri="{FF2B5EF4-FFF2-40B4-BE49-F238E27FC236}">
                <a16:creationId xmlns:a16="http://schemas.microsoft.com/office/drawing/2014/main" id="{52B36965-FD52-4ED6-A4B8-43E25F60D8BE}"/>
              </a:ext>
            </a:extLst>
          </p:cNvPr>
          <p:cNvSpPr txBox="1"/>
          <p:nvPr/>
        </p:nvSpPr>
        <p:spPr>
          <a:xfrm>
            <a:off x="7997822" y="572612"/>
            <a:ext cx="1601790" cy="2252924"/>
          </a:xfrm>
          <a:prstGeom prst="rect">
            <a:avLst/>
          </a:prstGeom>
          <a:noFill/>
        </p:spPr>
        <p:txBody>
          <a:bodyPr wrap="square" rtlCol="0">
            <a:spAutoFit/>
          </a:bodyPr>
          <a:lstStyle/>
          <a:p>
            <a:pPr algn="ctr">
              <a:lnSpc>
                <a:spcPct val="90000"/>
              </a:lnSpc>
            </a:pPr>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Gary Thomas </a:t>
            </a:r>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(1961- )</a:t>
            </a:r>
          </a:p>
          <a:p>
            <a:pPr algn="ctr">
              <a:lnSpc>
                <a:spcPct val="90000"/>
              </a:lnSpc>
            </a:pPr>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Author</a:t>
            </a:r>
          </a:p>
          <a:p>
            <a:pPr algn="ctr">
              <a:lnSpc>
                <a:spcPct val="90000"/>
              </a:lnSpc>
            </a:pPr>
            <a:r>
              <a:rPr lang="en-US" sz="2000" i="1" dirty="0">
                <a:solidFill>
                  <a:schemeClr val="bg1"/>
                </a:solidFill>
                <a:effectLst>
                  <a:outerShdw blurRad="38100" dist="38100" dir="2700000" algn="tl">
                    <a:srgbClr val="000000">
                      <a:alpha val="43137"/>
                    </a:srgbClr>
                  </a:outerShdw>
                </a:effectLst>
                <a:latin typeface="Arial Black" panose="020B0A04020102020204" pitchFamily="34" charset="0"/>
              </a:rPr>
              <a:t>Authentic Faith </a:t>
            </a:r>
            <a:r>
              <a:rPr lang="en-US" sz="2400" dirty="0">
                <a:effectLst>
                  <a:outerShdw blurRad="38100" dist="38100" dir="2700000" algn="tl">
                    <a:srgbClr val="000000">
                      <a:alpha val="43137"/>
                    </a:srgbClr>
                  </a:outerShdw>
                </a:effectLst>
                <a:latin typeface="Arial Black" panose="020B0A04020102020204" pitchFamily="34" charset="0"/>
              </a:rPr>
              <a:t>		</a:t>
            </a:r>
            <a:endParaRPr lang="en-US" sz="2400" dirty="0"/>
          </a:p>
        </p:txBody>
      </p:sp>
    </p:spTree>
    <p:extLst>
      <p:ext uri="{BB962C8B-B14F-4D97-AF65-F5344CB8AC3E}">
        <p14:creationId xmlns:p14="http://schemas.microsoft.com/office/powerpoint/2010/main" val="2194267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assembled with believers</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with a </a:t>
            </a:r>
            <a:r>
              <a:rPr lang="en-US" sz="4800" i="1" dirty="0">
                <a:effectLst>
                  <a:outerShdw blurRad="38100" dist="38100" dir="2700000" algn="tl">
                    <a:srgbClr val="000000">
                      <a:alpha val="43137"/>
                    </a:srgbClr>
                  </a:outerShdw>
                </a:effectLst>
                <a:latin typeface="Arial Black" panose="020B0A04020102020204" pitchFamily="34" charset="0"/>
              </a:rPr>
              <a:t>church assembly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7849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10" name="Subtitle 4">
            <a:extLst>
              <a:ext uri="{FF2B5EF4-FFF2-40B4-BE49-F238E27FC236}">
                <a16:creationId xmlns:a16="http://schemas.microsoft.com/office/drawing/2014/main" id="{C046C8C7-A550-4764-A002-C4061B767D72}"/>
              </a:ext>
            </a:extLst>
          </p:cNvPr>
          <p:cNvSpPr txBox="1">
            <a:spLocks/>
          </p:cNvSpPr>
          <p:nvPr/>
        </p:nvSpPr>
        <p:spPr>
          <a:xfrm>
            <a:off x="303212" y="396240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had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Christian fellowship</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a:t>
            </a:r>
            <a:r>
              <a:rPr lang="en-US" sz="4800" i="1" dirty="0">
                <a:effectLst>
                  <a:outerShdw blurRad="38100" dist="38100" dir="2700000" algn="tl">
                    <a:srgbClr val="000000">
                      <a:alpha val="43137"/>
                    </a:srgbClr>
                  </a:outerShdw>
                </a:effectLst>
                <a:latin typeface="Arial Black" panose="020B0A04020102020204" pitchFamily="34" charset="0"/>
              </a:rPr>
              <a:t>church fellowship</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96002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had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prayer with other believers</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a </a:t>
            </a:r>
            <a:r>
              <a:rPr lang="en-US" sz="4800" i="1" dirty="0">
                <a:effectLst>
                  <a:outerShdw blurRad="38100" dist="38100" dir="2700000" algn="tl">
                    <a:srgbClr val="000000">
                      <a:alpha val="43137"/>
                    </a:srgbClr>
                  </a:outerShdw>
                </a:effectLst>
                <a:latin typeface="Arial Black" panose="020B0A04020102020204" pitchFamily="34" charset="0"/>
              </a:rPr>
              <a:t>church prayer meeting assembly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49212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had a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Bible study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with other believers, it was a </a:t>
            </a:r>
            <a:r>
              <a:rPr lang="en-US" sz="4800" i="1" dirty="0">
                <a:effectLst>
                  <a:outerShdw blurRad="38100" dist="38100" dir="2700000" algn="tl">
                    <a:srgbClr val="000000">
                      <a:alpha val="43137"/>
                    </a:srgbClr>
                  </a:outerShdw>
                </a:effectLst>
                <a:latin typeface="Arial Black" panose="020B0A04020102020204" pitchFamily="34" charset="0"/>
              </a:rPr>
              <a:t>church Bible study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00702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were involved in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Christian ministry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a </a:t>
            </a:r>
            <a:r>
              <a:rPr lang="en-US" sz="4800" i="1" dirty="0">
                <a:effectLst>
                  <a:outerShdw blurRad="38100" dist="38100" dir="2700000" algn="tl">
                    <a:srgbClr val="000000">
                      <a:alpha val="43137"/>
                    </a:srgbClr>
                  </a:outerShdw>
                </a:effectLst>
                <a:latin typeface="Arial Black" panose="020B0A04020102020204" pitchFamily="34" charset="0"/>
              </a:rPr>
              <a:t>church ministry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3654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had a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spiritual gift</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exercised as a </a:t>
            </a:r>
            <a:r>
              <a:rPr lang="en-US" sz="4800" i="1" dirty="0">
                <a:effectLst>
                  <a:outerShdw blurRad="38100" dist="38100" dir="2700000" algn="tl">
                    <a:srgbClr val="000000">
                      <a:alpha val="43137"/>
                    </a:srgbClr>
                  </a:outerShdw>
                </a:effectLst>
                <a:latin typeface="Arial Black" panose="020B0A04020102020204" pitchFamily="34" charset="0"/>
              </a:rPr>
              <a:t>church gift</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73733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operated with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spiritual authority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it was with </a:t>
            </a:r>
            <a:r>
              <a:rPr lang="en-US" sz="4800" i="1" dirty="0">
                <a:effectLst>
                  <a:outerShdw blurRad="38100" dist="38100" dir="2700000" algn="tl">
                    <a:srgbClr val="000000">
                      <a:alpha val="43137"/>
                    </a:srgbClr>
                  </a:outerShdw>
                </a:effectLst>
                <a:latin typeface="Arial Black" panose="020B0A04020102020204" pitchFamily="34" charset="0"/>
              </a:rPr>
              <a:t>church authority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0916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gave financially</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to God’s work, it was </a:t>
            </a:r>
            <a:r>
              <a:rPr lang="en-US" sz="4800" i="1" dirty="0">
                <a:effectLst>
                  <a:outerShdw blurRad="38100" dist="38100" dir="2700000" algn="tl">
                    <a:srgbClr val="000000">
                      <a:alpha val="43137"/>
                    </a:srgbClr>
                  </a:outerShdw>
                </a:effectLst>
                <a:latin typeface="Arial Black" panose="020B0A04020102020204" pitchFamily="34" charset="0"/>
              </a:rPr>
              <a:t>money given to and for the work of the church</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38452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were doing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God’s work </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you were doing </a:t>
            </a:r>
            <a:r>
              <a:rPr lang="en-US" sz="4800" i="1" dirty="0">
                <a:effectLst>
                  <a:outerShdw blurRad="38100" dist="38100" dir="2700000" algn="tl">
                    <a:srgbClr val="000000">
                      <a:alpha val="43137"/>
                    </a:srgbClr>
                  </a:outerShdw>
                </a:effectLst>
                <a:latin typeface="Arial Black" panose="020B0A04020102020204" pitchFamily="34" charset="0"/>
              </a:rPr>
              <a:t>church work</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81534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5400" i="1" dirty="0">
                <a:solidFill>
                  <a:srgbClr val="FFFF00"/>
                </a:solidFill>
                <a:effectLst>
                  <a:outerShdw blurRad="38100" dist="38100" dir="2700000" algn="tl">
                    <a:srgbClr val="000000">
                      <a:alpha val="43137"/>
                    </a:srgbClr>
                  </a:outerShdw>
                </a:effectLst>
                <a:latin typeface="Arial Black" panose="020B0A04020102020204" pitchFamily="34" charset="0"/>
              </a:rPr>
              <a:t>In the New Testament…</a:t>
            </a: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8" name="Subtitle 4">
            <a:extLst>
              <a:ext uri="{FF2B5EF4-FFF2-40B4-BE49-F238E27FC236}">
                <a16:creationId xmlns:a16="http://schemas.microsoft.com/office/drawing/2014/main" id="{A4502BBF-3BD3-4098-B35C-AA9F2B6ED85A}"/>
              </a:ext>
            </a:extLst>
          </p:cNvPr>
          <p:cNvSpPr txBox="1">
            <a:spLocks/>
          </p:cNvSpPr>
          <p:nvPr/>
        </p:nvSpPr>
        <p:spPr>
          <a:xfrm>
            <a:off x="150813" y="3775614"/>
            <a:ext cx="12038012" cy="86053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693738" indent="-412750"/>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…if you were doing </a:t>
            </a:r>
            <a:r>
              <a:rPr lang="en-US" sz="4800" i="1" u="sng" dirty="0">
                <a:solidFill>
                  <a:srgbClr val="FFFF00"/>
                </a:solidFill>
                <a:effectLst>
                  <a:outerShdw blurRad="38100" dist="38100" dir="2700000" algn="tl">
                    <a:srgbClr val="000000">
                      <a:alpha val="43137"/>
                    </a:srgbClr>
                  </a:outerShdw>
                </a:effectLst>
                <a:latin typeface="Arial Black" panose="020B0A04020102020204" pitchFamily="34" charset="0"/>
              </a:rPr>
              <a:t>missionary work</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 you were doing </a:t>
            </a:r>
            <a:r>
              <a:rPr lang="en-US" sz="4800" i="1" dirty="0">
                <a:effectLst>
                  <a:outerShdw blurRad="38100" dist="38100" dir="2700000" algn="tl">
                    <a:srgbClr val="000000">
                      <a:alpha val="43137"/>
                    </a:srgbClr>
                  </a:outerShdw>
                </a:effectLst>
                <a:latin typeface="Arial Black" panose="020B0A04020102020204" pitchFamily="34" charset="0"/>
              </a:rPr>
              <a:t>missionary out of a church</a:t>
            </a:r>
            <a:r>
              <a:rPr lang="en-US" sz="4800" i="1" dirty="0">
                <a:solidFill>
                  <a:srgbClr val="FFFF00"/>
                </a:solidFill>
                <a:effectLst>
                  <a:outerShdw blurRad="38100" dist="38100" dir="2700000" algn="tl">
                    <a:srgbClr val="000000">
                      <a:alpha val="43137"/>
                    </a:srgbClr>
                  </a:outerShdw>
                </a:effectLst>
                <a:latin typeface="Arial Black" panose="020B0A04020102020204" pitchFamily="34" charset="0"/>
              </a:rPr>
              <a:t>.</a:t>
            </a: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302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36381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574675"/>
            <a:r>
              <a:rPr lang="en-US" sz="4400" dirty="0">
                <a:solidFill>
                  <a:srgbClr val="FFFF00"/>
                </a:solidFill>
                <a:effectLst>
                  <a:outerShdw blurRad="38100" dist="38100" dir="2700000" algn="tl">
                    <a:srgbClr val="000000">
                      <a:alpha val="43137"/>
                    </a:srgbClr>
                  </a:outerShdw>
                </a:effectLst>
                <a:latin typeface="Arial Black" panose="020B0A04020102020204" pitchFamily="34" charset="0"/>
              </a:rPr>
              <a:t>Those who hold to historic Baptist beliefs must </a:t>
            </a:r>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prize them, preach them, practice them, protect them, preserve them,  and propagate them…</a:t>
            </a:r>
            <a:r>
              <a:rPr lang="en-US" sz="4400" dirty="0">
                <a:solidFill>
                  <a:srgbClr val="FFFF00"/>
                </a:solidFill>
                <a:effectLst>
                  <a:outerShdw blurRad="38100" dist="38100" dir="2700000" algn="tl">
                    <a:srgbClr val="000000">
                      <a:alpha val="43137"/>
                    </a:srgbClr>
                  </a:outerShdw>
                </a:effectLst>
                <a:latin typeface="Arial Black" panose="020B0A04020102020204" pitchFamily="34" charset="0"/>
              </a:rPr>
              <a:t>and don’t be angry or ashamed of it!</a:t>
            </a:r>
          </a:p>
        </p:txBody>
      </p:sp>
    </p:spTree>
    <p:extLst>
      <p:ext uri="{BB962C8B-B14F-4D97-AF65-F5344CB8AC3E}">
        <p14:creationId xmlns:p14="http://schemas.microsoft.com/office/powerpoint/2010/main" val="11914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104915" y="572612"/>
            <a:ext cx="5913547" cy="1447800"/>
          </a:xfrm>
        </p:spPr>
        <p:txBody>
          <a:bodyPr/>
          <a:lstStyle/>
          <a:p>
            <a:pPr marL="341313" indent="-169863"/>
            <a:r>
              <a:rPr lang="en-US" sz="142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Baptist</a:t>
            </a:r>
            <a:endParaRPr lang="en-US" sz="2800"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398" t="30617" r="13809" b="22191"/>
          <a:stretch/>
        </p:blipFill>
        <p:spPr>
          <a:xfrm rot="5400000">
            <a:off x="-222996" y="532396"/>
            <a:ext cx="2722358" cy="1974742"/>
          </a:xfrm>
          <a:prstGeom prst="rect">
            <a:avLst/>
          </a:prstGeom>
          <a:effectLst>
            <a:softEdge rad="127000"/>
          </a:effectLst>
        </p:spPr>
      </p:pic>
      <p:sp>
        <p:nvSpPr>
          <p:cNvPr id="6" name="Title 3">
            <a:extLst>
              <a:ext uri="{FF2B5EF4-FFF2-40B4-BE49-F238E27FC236}">
                <a16:creationId xmlns:a16="http://schemas.microsoft.com/office/drawing/2014/main" id="{FFD6E358-1BAB-43F4-B17D-B6E8A785228F}"/>
              </a:ext>
            </a:extLst>
          </p:cNvPr>
          <p:cNvSpPr txBox="1">
            <a:spLocks/>
          </p:cNvSpPr>
          <p:nvPr/>
        </p:nvSpPr>
        <p:spPr>
          <a:xfrm>
            <a:off x="2276365" y="1467280"/>
            <a:ext cx="5570646"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16986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
        <p:nvSpPr>
          <p:cNvPr id="7" name="Subtitle 4">
            <a:extLst>
              <a:ext uri="{FF2B5EF4-FFF2-40B4-BE49-F238E27FC236}">
                <a16:creationId xmlns:a16="http://schemas.microsoft.com/office/drawing/2014/main" id="{D137C711-7428-4CA2-89D5-419F214640B2}"/>
              </a:ext>
            </a:extLst>
          </p:cNvPr>
          <p:cNvSpPr txBox="1">
            <a:spLocks/>
          </p:cNvSpPr>
          <p:nvPr/>
        </p:nvSpPr>
        <p:spPr>
          <a:xfrm>
            <a:off x="0" y="2915080"/>
            <a:ext cx="12038012" cy="36381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Clr>
                <a:schemeClr val="tx2"/>
              </a:buClr>
              <a:buSzPct val="80000"/>
              <a:buFont typeface="Wingdings 3" panose="05040102010807070707" pitchFamily="18"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Clr>
                <a:schemeClr val="tx2"/>
              </a:buClr>
              <a:buSzPct val="100000"/>
              <a:buFont typeface="Wingdings 3" panose="05040102010807070707" pitchFamily="18" charset="2"/>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SzPct val="80000"/>
              <a:buFont typeface="Wingdings 3" panose="05040102010807070707" pitchFamily="18" charset="2"/>
              <a:buNone/>
              <a:defRPr sz="1600" kern="1200">
                <a:solidFill>
                  <a:schemeClr val="tx1">
                    <a:tint val="75000"/>
                  </a:schemeClr>
                </a:solidFill>
                <a:latin typeface="+mn-lt"/>
                <a:ea typeface="+mn-ea"/>
                <a:cs typeface="+mn-cs"/>
              </a:defRPr>
            </a:lvl9pPr>
          </a:lstStyle>
          <a:p>
            <a:pPr marL="574675" algn="ct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Christ-centered</a:t>
            </a:r>
          </a:p>
          <a:p>
            <a:pPr marL="574675" algn="ct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and</a:t>
            </a:r>
          </a:p>
          <a:p>
            <a:pPr marL="574675" algn="ct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Church-Connected</a:t>
            </a:r>
          </a:p>
        </p:txBody>
      </p:sp>
    </p:spTree>
    <p:extLst>
      <p:ext uri="{BB962C8B-B14F-4D97-AF65-F5344CB8AC3E}">
        <p14:creationId xmlns:p14="http://schemas.microsoft.com/office/powerpoint/2010/main" val="2210297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1522412" y="609600"/>
            <a:ext cx="4571999" cy="424732"/>
          </a:xfrm>
          <a:prstGeom prst="rect">
            <a:avLst/>
          </a:prstGeom>
          <a:noFill/>
        </p:spPr>
        <p:txBody>
          <a:bodyPr wrap="square" rtlCol="0">
            <a:spAutoFit/>
          </a:bodyPr>
          <a:lstStyle/>
          <a:p>
            <a:pPr>
              <a:lnSpc>
                <a:spcPct val="90000"/>
              </a:lnSpc>
            </a:pPr>
            <a:r>
              <a:rPr lang="en-US" sz="2400" dirty="0">
                <a:solidFill>
                  <a:schemeClr val="bg1"/>
                </a:solidFill>
              </a:rPr>
              <a:t>Month day, year</a:t>
            </a:r>
          </a:p>
        </p:txBody>
      </p:sp>
      <p:sp>
        <p:nvSpPr>
          <p:cNvPr id="4" name="Title 3"/>
          <p:cNvSpPr>
            <a:spLocks noGrp="1"/>
          </p:cNvSpPr>
          <p:nvPr>
            <p:ph type="ctrTitle"/>
          </p:nvPr>
        </p:nvSpPr>
        <p:spPr>
          <a:xfrm>
            <a:off x="4875212" y="2590800"/>
            <a:ext cx="7010400" cy="2139502"/>
          </a:xfrm>
        </p:spPr>
        <p:txBody>
          <a:bodyPr/>
          <a:lstStyle/>
          <a:p>
            <a:pPr marL="511175" indent="-169863"/>
            <a:r>
              <a:rPr lang="en-US" sz="16600" b="1" dirty="0">
                <a:solidFill>
                  <a:srgbClr val="FFFF00"/>
                </a:solidFill>
                <a:effectLst>
                  <a:outerShdw blurRad="38100" dist="38100" dir="2700000" algn="tl">
                    <a:srgbClr val="000000">
                      <a:alpha val="43137"/>
                    </a:srgbClr>
                  </a:outerShdw>
                </a:effectLst>
                <a:latin typeface="Vladimir Script" panose="03050402040407070305" pitchFamily="66" charset="0"/>
              </a:rPr>
              <a:t>S</a:t>
            </a:r>
            <a:r>
              <a:rPr lang="en-US" sz="8800" b="1" dirty="0">
                <a:solidFill>
                  <a:srgbClr val="FFFF00"/>
                </a:solidFill>
                <a:effectLst>
                  <a:outerShdw blurRad="38100" dist="38100" dir="2700000" algn="tl">
                    <a:srgbClr val="000000">
                      <a:alpha val="43137"/>
                    </a:srgbClr>
                  </a:outerShdw>
                </a:effectLst>
                <a:latin typeface="Vladimir Script" panose="03050402040407070305" pitchFamily="66" charset="0"/>
              </a:rPr>
              <a:t>till</a:t>
            </a:r>
            <a:r>
              <a:rPr lang="en-US" dirty="0">
                <a:solidFill>
                  <a:srgbClr val="FFFF00"/>
                </a:solidFill>
                <a:effectLst>
                  <a:outerShdw blurRad="38100" dist="38100" dir="2700000" algn="tl">
                    <a:srgbClr val="000000">
                      <a:alpha val="43137"/>
                    </a:srgbClr>
                  </a:outerShdw>
                </a:effectLst>
              </a:rPr>
              <a:t>  a </a:t>
            </a:r>
            <a:r>
              <a:rPr lang="en-US" sz="6600" dirty="0">
                <a:solidFill>
                  <a:srgbClr val="FFFF00"/>
                </a:solidFill>
                <a:effectLst>
                  <a:outerShdw blurRad="38100" dist="38100" dir="2700000" algn="tl">
                    <a:srgbClr val="000000">
                      <a:alpha val="43137"/>
                    </a:srgbClr>
                  </a:outerShdw>
                </a:effectLst>
              </a:rPr>
              <a:t>B</a:t>
            </a:r>
            <a:r>
              <a:rPr lang="en-US" dirty="0">
                <a:solidFill>
                  <a:srgbClr val="FFFF00"/>
                </a:solidFill>
                <a:effectLst>
                  <a:outerShdw blurRad="38100" dist="38100" dir="2700000" algn="tl">
                    <a:srgbClr val="000000">
                      <a:alpha val="43137"/>
                    </a:srgbClr>
                  </a:outerShdw>
                </a:effectLst>
              </a:rPr>
              <a:t>aptist</a:t>
            </a:r>
            <a:endParaRPr lang="en-US" dirty="0">
              <a:effectLst>
                <a:outerShdw blurRad="38100" dist="38100" dir="2700000" algn="tl">
                  <a:srgbClr val="000000">
                    <a:alpha val="43137"/>
                  </a:srgbClr>
                </a:outerShdw>
              </a:effectLst>
            </a:endParaRPr>
          </a:p>
        </p:txBody>
      </p:sp>
      <p:pic>
        <p:nvPicPr>
          <p:cNvPr id="15" name="Picture 14">
            <a:extLst>
              <a:ext uri="{FF2B5EF4-FFF2-40B4-BE49-F238E27FC236}">
                <a16:creationId xmlns:a16="http://schemas.microsoft.com/office/drawing/2014/main" id="{69CFD81C-650C-4CFF-83FA-8702F80276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57250" y="857250"/>
            <a:ext cx="6858000" cy="5143500"/>
          </a:xfrm>
          <a:prstGeom prst="rect">
            <a:avLst/>
          </a:prstGeom>
          <a:effectLst>
            <a:softEdge rad="228600"/>
          </a:effectLst>
        </p:spPr>
      </p:pic>
      <p:sp>
        <p:nvSpPr>
          <p:cNvPr id="16" name="Title 3">
            <a:extLst>
              <a:ext uri="{FF2B5EF4-FFF2-40B4-BE49-F238E27FC236}">
                <a16:creationId xmlns:a16="http://schemas.microsoft.com/office/drawing/2014/main" id="{FA1908EC-5C9E-44C8-B498-CCE6B6E52C12}"/>
              </a:ext>
            </a:extLst>
          </p:cNvPr>
          <p:cNvSpPr txBox="1">
            <a:spLocks/>
          </p:cNvSpPr>
          <p:nvPr/>
        </p:nvSpPr>
        <p:spPr>
          <a:xfrm>
            <a:off x="5789612" y="4038600"/>
            <a:ext cx="5791200" cy="5322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bg1"/>
                </a:solidFill>
                <a:latin typeface="+mj-lt"/>
                <a:ea typeface="+mj-ea"/>
                <a:cs typeface="+mj-cs"/>
              </a:defRPr>
            </a:lvl1pPr>
          </a:lstStyle>
          <a:p>
            <a:pPr marL="341313" indent="-169863"/>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…neither angry nor ashamed of it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441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udent presentatio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7GrungeTextur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2">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Student presentation" id="{61936DD2-5F1E-4CE5-AB4B-725D35FC9179}" vid="{60FEA300-D151-4B21-9955-901AC34D046A}"/>
    </a:ext>
  </a:extLst>
</a:theme>
</file>

<file path=ppt/theme/theme2.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7GrungeTextur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7GrungeTextur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98950B5-7B6B-4C28-8458-CAB8EA4CB2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Student scientific report presentation</Template>
  <TotalTime>0</TotalTime>
  <Words>2256</Words>
  <Application>Microsoft Office PowerPoint</Application>
  <PresentationFormat>Custom</PresentationFormat>
  <Paragraphs>272</Paragraphs>
  <Slides>52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 Black</vt:lpstr>
      <vt:lpstr>Century Gothic</vt:lpstr>
      <vt:lpstr>Vladimir Script</vt:lpstr>
      <vt:lpstr>Wingdings</vt:lpstr>
      <vt:lpstr>Wingdings 2</vt:lpstr>
      <vt:lpstr>Wingdings 3</vt:lpstr>
      <vt:lpstr>Student presentation</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PowerPoint Presentation</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lpstr>Still  a Baptist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2017-08-15T21:10:45Z</dcterms:created>
  <dcterms:modified xsi:type="dcterms:W3CDTF">2020-01-29T15:53:06Z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TC034605859991</vt:lpwstr>
  </property>
</Properties>
</file>